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4" r:id="rId9"/>
    <p:sldId id="262" r:id="rId10"/>
    <p:sldId id="263" r:id="rId11"/>
    <p:sldId id="265" r:id="rId12"/>
    <p:sldId id="267" r:id="rId13"/>
    <p:sldId id="268" r:id="rId14"/>
    <p:sldId id="269" r:id="rId15"/>
    <p:sldId id="270" r:id="rId16"/>
    <p:sldId id="271" r:id="rId17"/>
    <p:sldId id="272" r:id="rId18"/>
    <p:sldId id="273" r:id="rId19"/>
    <p:sldId id="274" r:id="rId20"/>
    <p:sldId id="276" r:id="rId21"/>
    <p:sldId id="275" r:id="rId22"/>
    <p:sldId id="280" r:id="rId23"/>
    <p:sldId id="277" r:id="rId24"/>
    <p:sldId id="279" r:id="rId25"/>
    <p:sldId id="278" r:id="rId26"/>
    <p:sldId id="281" r:id="rId27"/>
    <p:sldId id="282" r:id="rId28"/>
    <p:sldId id="283" r:id="rId29"/>
    <p:sldId id="284" r:id="rId3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80519" autoAdjust="0"/>
  </p:normalViewPr>
  <p:slideViewPr>
    <p:cSldViewPr>
      <p:cViewPr varScale="1">
        <p:scale>
          <a:sx n="56" d="100"/>
          <a:sy n="56" d="100"/>
        </p:scale>
        <p:origin x="-15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2018/11/26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2018/11/26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file:///D:\&#29579;&#31505;\&#20154;&#25945;&#21382;&#21490;&#24517;&#20462;&#19968;\3-25.tif" TargetMode="External"/><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ChangeArrowheads="1"/>
          </p:cNvSpPr>
          <p:nvPr/>
        </p:nvSpPr>
        <p:spPr bwMode="auto">
          <a:xfrm>
            <a:off x="3908425" y="5741988"/>
            <a:ext cx="1980029" cy="523220"/>
          </a:xfrm>
          <a:prstGeom prst="rect">
            <a:avLst/>
          </a:prstGeom>
          <a:noFill/>
          <a:ln w="9525">
            <a:noFill/>
            <a:miter lim="800000"/>
            <a:headEnd/>
            <a:tailEnd/>
          </a:ln>
          <a:effectLst/>
        </p:spPr>
        <p:txBody>
          <a:bodyPr wrap="none">
            <a:spAutoFit/>
          </a:bodyPr>
          <a:lstStyle/>
          <a:p>
            <a:r>
              <a:rPr lang="zh-CN" altLang="en-US" sz="2800" dirty="0"/>
              <a:t>费城自由钟</a:t>
            </a:r>
          </a:p>
        </p:txBody>
      </p:sp>
      <p:sp>
        <p:nvSpPr>
          <p:cNvPr id="20485" name="Text Box 5"/>
          <p:cNvSpPr txBox="1">
            <a:spLocks noChangeArrowheads="1"/>
          </p:cNvSpPr>
          <p:nvPr/>
        </p:nvSpPr>
        <p:spPr bwMode="auto">
          <a:xfrm>
            <a:off x="249238" y="639763"/>
            <a:ext cx="7347098" cy="1015663"/>
          </a:xfrm>
          <a:prstGeom prst="rect">
            <a:avLst/>
          </a:prstGeom>
          <a:noFill/>
          <a:ln w="9525">
            <a:noFill/>
            <a:miter lim="800000"/>
            <a:headEnd/>
            <a:tailEnd/>
          </a:ln>
          <a:effectLst/>
        </p:spPr>
        <p:txBody>
          <a:bodyPr wrap="square">
            <a:spAutoFit/>
          </a:bodyPr>
          <a:lstStyle/>
          <a:p>
            <a:r>
              <a:rPr lang="zh-CN" altLang="en-US" dirty="0" smtClean="0"/>
              <a:t>                        </a:t>
            </a:r>
            <a:r>
              <a:rPr lang="zh-CN" altLang="en-US" sz="4000" dirty="0" smtClean="0"/>
              <a:t>第</a:t>
            </a:r>
            <a:r>
              <a:rPr lang="en-US" altLang="zh-CN" sz="4000" dirty="0" smtClean="0"/>
              <a:t>9</a:t>
            </a:r>
            <a:r>
              <a:rPr lang="zh-CN" altLang="en-US" sz="4000" dirty="0" smtClean="0"/>
              <a:t>课  北美大陆的</a:t>
            </a:r>
            <a:r>
              <a:rPr lang="zh-CN" altLang="en-US" sz="6000" dirty="0" smtClean="0">
                <a:solidFill>
                  <a:srgbClr val="FF0000"/>
                </a:solidFill>
              </a:rPr>
              <a:t>新</a:t>
            </a:r>
            <a:r>
              <a:rPr lang="zh-CN" altLang="en-US" sz="4000" dirty="0" smtClean="0"/>
              <a:t>体制</a:t>
            </a:r>
            <a:endParaRPr lang="zh-CN" altLang="en-US" sz="4000" dirty="0"/>
          </a:p>
        </p:txBody>
      </p:sp>
      <p:pic>
        <p:nvPicPr>
          <p:cNvPr id="20486" name="Picture 6" descr="Y:\书中插图  岳麓版必修1 政治\10-1-s.jpg"/>
          <p:cNvPicPr>
            <a:picLocks noChangeAspect="1" noChangeArrowheads="1"/>
          </p:cNvPicPr>
          <p:nvPr/>
        </p:nvPicPr>
        <p:blipFill>
          <a:blip r:embed="rId2" cstate="print"/>
          <a:srcRect/>
          <a:stretch>
            <a:fillRect/>
          </a:stretch>
        </p:blipFill>
        <p:spPr bwMode="auto">
          <a:xfrm>
            <a:off x="2266950" y="1778000"/>
            <a:ext cx="4610100" cy="37465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尝试二：联邦制</a:t>
            </a:r>
            <a:endParaRPr lang="zh-CN" altLang="en-US" dirty="0"/>
          </a:p>
        </p:txBody>
      </p:sp>
      <p:sp>
        <p:nvSpPr>
          <p:cNvPr id="3" name="内容占位符 2"/>
          <p:cNvSpPr>
            <a:spLocks noGrp="1"/>
          </p:cNvSpPr>
          <p:nvPr>
            <p:ph idx="1"/>
          </p:nvPr>
        </p:nvSpPr>
        <p:spPr/>
        <p:txBody>
          <a:bodyPr/>
          <a:lstStyle/>
          <a:p>
            <a:pPr>
              <a:buNone/>
            </a:pPr>
            <a:r>
              <a:rPr lang="en-US" altLang="zh-CN" dirty="0" smtClean="0"/>
              <a:t>1</a:t>
            </a:r>
            <a:r>
              <a:rPr lang="zh-CN" altLang="en-US" dirty="0" smtClean="0"/>
              <a:t>、确立标志：</a:t>
            </a:r>
            <a:endParaRPr lang="en-US" altLang="zh-CN" dirty="0" smtClean="0"/>
          </a:p>
          <a:p>
            <a:pPr>
              <a:buNone/>
            </a:pPr>
            <a:r>
              <a:rPr lang="en-US" altLang="zh-CN" dirty="0" smtClean="0"/>
              <a:t>       1787</a:t>
            </a:r>
            <a:r>
              <a:rPr lang="zh-CN" altLang="en-US" dirty="0" smtClean="0"/>
              <a:t>年宪法</a:t>
            </a:r>
            <a:endParaRPr lang="en-US" altLang="zh-CN" dirty="0" smtClean="0"/>
          </a:p>
          <a:p>
            <a:pPr>
              <a:buNone/>
            </a:pPr>
            <a:r>
              <a:rPr lang="en-US" altLang="zh-CN" dirty="0" smtClean="0"/>
              <a:t>2</a:t>
            </a:r>
            <a:r>
              <a:rPr lang="zh-CN" altLang="en-US" dirty="0" smtClean="0"/>
              <a:t>、</a:t>
            </a:r>
            <a:r>
              <a:rPr lang="en-US" altLang="zh-CN" dirty="0" smtClean="0"/>
              <a:t> 1787</a:t>
            </a:r>
            <a:r>
              <a:rPr lang="zh-CN" altLang="en-US" dirty="0" smtClean="0"/>
              <a:t>年宪法的主要内容</a:t>
            </a:r>
            <a:endParaRPr lang="en-US" altLang="zh-CN" dirty="0" smtClean="0"/>
          </a:p>
          <a:p>
            <a:pPr>
              <a:buNone/>
            </a:pPr>
            <a:r>
              <a:rPr lang="en-US" altLang="zh-CN" dirty="0" smtClean="0"/>
              <a:t>        </a:t>
            </a:r>
            <a:r>
              <a:rPr lang="zh-CN" altLang="en-US" dirty="0" smtClean="0"/>
              <a:t>（</a:t>
            </a:r>
            <a:r>
              <a:rPr lang="en-US" altLang="zh-CN" dirty="0" smtClean="0"/>
              <a:t>1</a:t>
            </a:r>
            <a:r>
              <a:rPr lang="zh-CN" altLang="en-US" dirty="0" smtClean="0"/>
              <a:t>）实行联邦制共和政体</a:t>
            </a:r>
            <a:endParaRPr lang="en-US" altLang="zh-CN" dirty="0" smtClean="0"/>
          </a:p>
          <a:p>
            <a:pPr>
              <a:buNone/>
            </a:pPr>
            <a:r>
              <a:rPr lang="en-US" altLang="zh-CN" dirty="0" smtClean="0"/>
              <a:t>        </a:t>
            </a:r>
            <a:r>
              <a:rPr lang="zh-CN" altLang="en-US" dirty="0" smtClean="0"/>
              <a:t>（</a:t>
            </a:r>
            <a:r>
              <a:rPr lang="en-US" altLang="zh-CN" dirty="0" smtClean="0"/>
              <a:t>2</a:t>
            </a:r>
            <a:r>
              <a:rPr lang="zh-CN" altLang="en-US" dirty="0" smtClean="0"/>
              <a:t>）三权分立的国家政权结构形式</a:t>
            </a:r>
            <a:endParaRPr lang="en-US" altLang="zh-CN" dirty="0" smtClean="0"/>
          </a:p>
          <a:p>
            <a:pPr>
              <a:buNone/>
            </a:pPr>
            <a:r>
              <a:rPr lang="en-US" altLang="zh-CN" dirty="0" smtClean="0"/>
              <a:t>        </a:t>
            </a:r>
            <a:r>
              <a:rPr lang="zh-CN" altLang="en-US" dirty="0" smtClean="0"/>
              <a:t>（</a:t>
            </a:r>
            <a:r>
              <a:rPr lang="en-US" altLang="zh-CN" dirty="0" smtClean="0"/>
              <a:t>3</a:t>
            </a:r>
            <a:r>
              <a:rPr lang="zh-CN" altLang="en-US" dirty="0" smtClean="0"/>
              <a:t>）总统和议员产生办法</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descr="再生纸"/>
          <p:cNvSpPr txBox="1">
            <a:spLocks noChangeArrowheads="1"/>
          </p:cNvSpPr>
          <p:nvPr/>
        </p:nvSpPr>
        <p:spPr bwMode="auto">
          <a:xfrm>
            <a:off x="611560" y="1268760"/>
            <a:ext cx="7920880" cy="3477875"/>
          </a:xfrm>
          <a:prstGeom prst="rect">
            <a:avLst/>
          </a:prstGeom>
          <a:blipFill dpi="0" rotWithShape="0">
            <a:blip r:embed="rId2" cstate="print"/>
            <a:srcRect/>
            <a:tile tx="0" ty="0" sx="100000" sy="100000" flip="none" algn="tl"/>
          </a:blipFill>
          <a:ln w="3175">
            <a:solidFill>
              <a:schemeClr val="tx1"/>
            </a:solidFill>
            <a:miter lim="800000"/>
            <a:headEnd/>
            <a:tailEnd/>
          </a:ln>
          <a:effectLst/>
        </p:spPr>
        <p:txBody>
          <a:bodyPr wrap="square">
            <a:spAutoFit/>
          </a:bodyPr>
          <a:lstStyle/>
          <a:p>
            <a:pPr>
              <a:spcBef>
                <a:spcPct val="50000"/>
              </a:spcBef>
            </a:pPr>
            <a:r>
              <a:rPr lang="zh-CN" altLang="en-US" sz="4000" dirty="0"/>
              <a:t>         </a:t>
            </a:r>
            <a:r>
              <a:rPr lang="zh-CN" altLang="en-US" sz="4000" dirty="0">
                <a:solidFill>
                  <a:srgbClr val="FF0000"/>
                </a:solidFill>
              </a:rPr>
              <a:t>如果人都是天使，就不需要任何政府了；如果是天使统治人，就不需要对政府有外来的或内在的控制了。</a:t>
            </a:r>
          </a:p>
          <a:p>
            <a:pPr algn="r">
              <a:spcBef>
                <a:spcPct val="50000"/>
              </a:spcBef>
            </a:pPr>
            <a:r>
              <a:rPr lang="zh-CN" altLang="en-US" sz="4000" dirty="0"/>
              <a:t>——麦迪逊</a:t>
            </a:r>
          </a:p>
        </p:txBody>
      </p:sp>
      <p:sp>
        <p:nvSpPr>
          <p:cNvPr id="23556" name="Text Box 4"/>
          <p:cNvSpPr txBox="1">
            <a:spLocks noChangeArrowheads="1"/>
          </p:cNvSpPr>
          <p:nvPr/>
        </p:nvSpPr>
        <p:spPr bwMode="auto">
          <a:xfrm>
            <a:off x="755576" y="5130800"/>
            <a:ext cx="7551303" cy="954107"/>
          </a:xfrm>
          <a:prstGeom prst="rect">
            <a:avLst/>
          </a:prstGeom>
          <a:noFill/>
          <a:ln w="9525">
            <a:noFill/>
            <a:miter lim="800000"/>
            <a:headEnd/>
            <a:tailEnd/>
          </a:ln>
          <a:effectLst/>
        </p:spPr>
        <p:txBody>
          <a:bodyPr wrap="square">
            <a:spAutoFit/>
          </a:bodyPr>
          <a:lstStyle/>
          <a:p>
            <a:r>
              <a:rPr lang="zh-CN" altLang="en-US" sz="2800" b="1" dirty="0"/>
              <a:t>根据这段话，你能够得出什么结论呢</a:t>
            </a:r>
            <a:r>
              <a:rPr lang="zh-CN" altLang="en-US" sz="2800" b="1" dirty="0" smtClean="0"/>
              <a:t>？美国是如何实践的呢？</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checkerboard(across)">
                                      <p:cBhvr>
                                        <p:cTn id="7" dur="500"/>
                                        <p:tgtEl>
                                          <p:spTgt spid="23554"/>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23556"/>
                                        </p:tgtEl>
                                        <p:attrNameLst>
                                          <p:attrName>style.visibility</p:attrName>
                                        </p:attrNameLst>
                                      </p:cBhvr>
                                      <p:to>
                                        <p:strVal val="visible"/>
                                      </p:to>
                                    </p:set>
                                    <p:animEffect transition="in" filter="blinds(horizontal)">
                                      <p:cBhvr>
                                        <p:cTn id="11"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nimBg="1" autoUpdateAnimBg="0"/>
      <p:bldP spid="2355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联邦中央三权分立示意图</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smtClean="0"/>
              <a:t>                       </a:t>
            </a:r>
            <a:r>
              <a:rPr lang="zh-CN" altLang="en-US" dirty="0" smtClean="0"/>
              <a:t>行政权（总统）</a:t>
            </a:r>
            <a:endParaRPr lang="en-US" altLang="zh-CN" dirty="0" smtClean="0"/>
          </a:p>
          <a:p>
            <a:endParaRPr lang="en-US" altLang="zh-CN" dirty="0" smtClean="0"/>
          </a:p>
          <a:p>
            <a:endParaRPr lang="en-US" altLang="zh-CN" dirty="0" smtClean="0"/>
          </a:p>
          <a:p>
            <a:r>
              <a:rPr lang="en-US" altLang="zh-CN" dirty="0" smtClean="0"/>
              <a:t>                           </a:t>
            </a:r>
            <a:r>
              <a:rPr lang="zh-CN" altLang="en-US" dirty="0" smtClean="0"/>
              <a:t>联邦</a:t>
            </a:r>
            <a:endParaRPr lang="en-US" altLang="zh-CN" dirty="0" smtClean="0"/>
          </a:p>
          <a:p>
            <a:r>
              <a:rPr lang="en-US" altLang="zh-CN" dirty="0" smtClean="0"/>
              <a:t>                           </a:t>
            </a:r>
            <a:r>
              <a:rPr lang="zh-CN" altLang="en-US" dirty="0" smtClean="0"/>
              <a:t>宪法</a:t>
            </a:r>
            <a:endParaRPr lang="en-US" altLang="zh-CN" dirty="0" smtClean="0"/>
          </a:p>
          <a:p>
            <a:endParaRPr lang="en-US" altLang="zh-CN" dirty="0" smtClean="0"/>
          </a:p>
          <a:p>
            <a:endParaRPr lang="en-US" altLang="zh-CN" dirty="0" smtClean="0"/>
          </a:p>
          <a:p>
            <a:r>
              <a:rPr lang="zh-CN" altLang="en-US" dirty="0" smtClean="0"/>
              <a:t>立法权（国会）                司法权（最高法院）</a:t>
            </a:r>
            <a:endParaRPr lang="zh-CN" altLang="en-US" dirty="0"/>
          </a:p>
        </p:txBody>
      </p:sp>
      <p:sp>
        <p:nvSpPr>
          <p:cNvPr id="4" name="左右箭头 3"/>
          <p:cNvSpPr/>
          <p:nvPr/>
        </p:nvSpPr>
        <p:spPr>
          <a:xfrm rot="7202804">
            <a:off x="557670" y="3370476"/>
            <a:ext cx="387800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左右箭头 4"/>
          <p:cNvSpPr/>
          <p:nvPr/>
        </p:nvSpPr>
        <p:spPr>
          <a:xfrm rot="3481063">
            <a:off x="3145461" y="3375535"/>
            <a:ext cx="387800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左右箭头 5"/>
          <p:cNvSpPr/>
          <p:nvPr/>
        </p:nvSpPr>
        <p:spPr>
          <a:xfrm>
            <a:off x="3779912" y="5373216"/>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9" name="直接箭头连接符 8"/>
          <p:cNvCxnSpPr/>
          <p:nvPr/>
        </p:nvCxnSpPr>
        <p:spPr>
          <a:xfrm>
            <a:off x="3779912" y="2132856"/>
            <a:ext cx="0"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flipV="1">
            <a:off x="2627784" y="4221088"/>
            <a:ext cx="864096"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p:nvPr/>
        </p:nvCxnSpPr>
        <p:spPr>
          <a:xfrm flipH="1" flipV="1">
            <a:off x="4283968" y="4077072"/>
            <a:ext cx="1224136"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normAutofit fontScale="90000"/>
          </a:bodyPr>
          <a:lstStyle/>
          <a:p>
            <a:pPr algn="l"/>
            <a:r>
              <a:rPr lang="zh-CN" altLang="en-US" dirty="0" smtClean="0"/>
              <a:t>         据内容思考</a:t>
            </a:r>
            <a:r>
              <a:rPr lang="en-US" altLang="zh-CN" dirty="0" smtClean="0"/>
              <a:t>1787</a:t>
            </a:r>
            <a:r>
              <a:rPr lang="zh-CN" altLang="en-US" dirty="0" smtClean="0"/>
              <a:t>年宪法体现了哪三个原则？有何体现？</a:t>
            </a:r>
            <a:endParaRPr lang="zh-CN" altLang="en-US" dirty="0"/>
          </a:p>
        </p:txBody>
      </p:sp>
      <p:sp>
        <p:nvSpPr>
          <p:cNvPr id="5" name="内容占位符 4"/>
          <p:cNvSpPr>
            <a:spLocks noGrp="1"/>
          </p:cNvSpPr>
          <p:nvPr>
            <p:ph idx="1"/>
          </p:nvPr>
        </p:nvSpPr>
        <p:spPr/>
        <p:txBody>
          <a:bodyPr/>
          <a:lstStyle/>
          <a:p>
            <a:r>
              <a:rPr lang="en-US" altLang="zh-CN" dirty="0" smtClean="0"/>
              <a:t>1</a:t>
            </a:r>
            <a:r>
              <a:rPr lang="zh-CN" altLang="en-US" dirty="0" smtClean="0"/>
              <a:t>、联邦制原则</a:t>
            </a:r>
            <a:endParaRPr lang="en-US" altLang="zh-CN" dirty="0" smtClean="0"/>
          </a:p>
          <a:p>
            <a:r>
              <a:rPr lang="en-US" altLang="zh-CN" dirty="0" smtClean="0"/>
              <a:t>2</a:t>
            </a:r>
            <a:r>
              <a:rPr lang="zh-CN" altLang="en-US" dirty="0" smtClean="0"/>
              <a:t>、分权制衡原则（三权分立原则）</a:t>
            </a:r>
            <a:endParaRPr lang="en-US" altLang="zh-CN" dirty="0" smtClean="0"/>
          </a:p>
          <a:p>
            <a:r>
              <a:rPr lang="en-US" altLang="zh-CN" dirty="0" smtClean="0"/>
              <a:t>3</a:t>
            </a:r>
            <a:r>
              <a:rPr lang="zh-CN" altLang="en-US" dirty="0" smtClean="0"/>
              <a:t>、人民主权原则</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gn="l"/>
            <a:r>
              <a:rPr lang="en-US" altLang="zh-CN" dirty="0" smtClean="0"/>
              <a:t>        1787</a:t>
            </a:r>
            <a:r>
              <a:rPr lang="zh-CN" altLang="en-US" dirty="0" smtClean="0"/>
              <a:t>年宪法解决了哪三对矛盾？有何体现？</a:t>
            </a:r>
            <a:endParaRPr lang="zh-CN" altLang="en-US" dirty="0"/>
          </a:p>
        </p:txBody>
      </p:sp>
      <p:sp>
        <p:nvSpPr>
          <p:cNvPr id="3" name="内容占位符 2"/>
          <p:cNvSpPr>
            <a:spLocks noGrp="1"/>
          </p:cNvSpPr>
          <p:nvPr>
            <p:ph idx="1"/>
          </p:nvPr>
        </p:nvSpPr>
        <p:spPr/>
        <p:txBody>
          <a:bodyPr/>
          <a:lstStyle/>
          <a:p>
            <a:r>
              <a:rPr lang="en-US" altLang="zh-CN" dirty="0" smtClean="0"/>
              <a:t>1</a:t>
            </a:r>
            <a:r>
              <a:rPr lang="zh-CN" altLang="en-US" dirty="0" smtClean="0"/>
              <a:t>、中央和地方的矛盾</a:t>
            </a:r>
            <a:endParaRPr lang="en-US" altLang="zh-CN" dirty="0" smtClean="0"/>
          </a:p>
          <a:p>
            <a:r>
              <a:rPr lang="en-US" altLang="zh-CN" dirty="0" smtClean="0"/>
              <a:t>      </a:t>
            </a:r>
            <a:r>
              <a:rPr lang="zh-CN" altLang="en-US" dirty="0" smtClean="0"/>
              <a:t>实行联邦制</a:t>
            </a:r>
            <a:endParaRPr lang="en-US" altLang="zh-CN" dirty="0" smtClean="0"/>
          </a:p>
          <a:p>
            <a:r>
              <a:rPr lang="en-US" altLang="zh-CN" dirty="0" smtClean="0"/>
              <a:t>2</a:t>
            </a:r>
            <a:r>
              <a:rPr lang="zh-CN" altLang="en-US" dirty="0" smtClean="0"/>
              <a:t>、大州和小州的矛盾</a:t>
            </a:r>
            <a:endParaRPr lang="en-US" altLang="zh-CN" dirty="0" smtClean="0"/>
          </a:p>
          <a:p>
            <a:r>
              <a:rPr lang="en-US" altLang="zh-CN" dirty="0" smtClean="0"/>
              <a:t>       </a:t>
            </a:r>
            <a:r>
              <a:rPr lang="zh-CN" altLang="en-US" dirty="0" smtClean="0"/>
              <a:t>国会两院议员的产生办法</a:t>
            </a:r>
            <a:endParaRPr lang="en-US" altLang="zh-CN" dirty="0" smtClean="0"/>
          </a:p>
          <a:p>
            <a:r>
              <a:rPr lang="en-US" altLang="zh-CN" dirty="0" smtClean="0"/>
              <a:t>3</a:t>
            </a:r>
            <a:r>
              <a:rPr lang="zh-CN" altLang="en-US" dirty="0" smtClean="0"/>
              <a:t>、南方和北方的矛盾</a:t>
            </a:r>
            <a:endParaRPr lang="en-US" altLang="zh-CN" dirty="0" smtClean="0"/>
          </a:p>
          <a:p>
            <a:r>
              <a:rPr lang="zh-CN" altLang="en-US" dirty="0" smtClean="0"/>
              <a:t>      保留了奴隶制又规定了联邦共和制</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怎么评价美国</a:t>
            </a:r>
            <a:r>
              <a:rPr lang="en-US" altLang="zh-CN" dirty="0" smtClean="0"/>
              <a:t>1787</a:t>
            </a:r>
            <a:r>
              <a:rPr lang="zh-CN" altLang="en-US" dirty="0" smtClean="0"/>
              <a:t>年宪法？</a:t>
            </a:r>
            <a:endParaRPr lang="zh-CN" altLang="en-US" dirty="0"/>
          </a:p>
        </p:txBody>
      </p:sp>
      <p:sp>
        <p:nvSpPr>
          <p:cNvPr id="3" name="内容占位符 2"/>
          <p:cNvSpPr>
            <a:spLocks noGrp="1"/>
          </p:cNvSpPr>
          <p:nvPr>
            <p:ph idx="1"/>
          </p:nvPr>
        </p:nvSpPr>
        <p:spPr/>
        <p:txBody>
          <a:bodyPr/>
          <a:lstStyle/>
          <a:p>
            <a:r>
              <a:rPr lang="en-US" altLang="zh-CN" dirty="0" smtClean="0"/>
              <a:t>1</a:t>
            </a:r>
            <a:r>
              <a:rPr lang="zh-CN" altLang="en-US" dirty="0" smtClean="0"/>
              <a:t>、对美国</a:t>
            </a:r>
            <a:endParaRPr lang="en-US" altLang="zh-CN" dirty="0" smtClean="0"/>
          </a:p>
          <a:p>
            <a:r>
              <a:rPr lang="zh-CN" altLang="en-US" dirty="0" smtClean="0"/>
              <a:t>进步性：</a:t>
            </a:r>
            <a:endParaRPr lang="en-US" altLang="zh-CN" dirty="0" smtClean="0"/>
          </a:p>
          <a:p>
            <a:r>
              <a:rPr lang="zh-CN" altLang="en-US" dirty="0" smtClean="0"/>
              <a:t>局限性：</a:t>
            </a:r>
            <a:endParaRPr lang="en-US" altLang="zh-CN" dirty="0" smtClean="0"/>
          </a:p>
          <a:p>
            <a:r>
              <a:rPr lang="en-US" altLang="zh-CN" dirty="0" smtClean="0"/>
              <a:t>         </a:t>
            </a:r>
            <a:r>
              <a:rPr lang="zh-CN" altLang="en-US" dirty="0" smtClean="0"/>
              <a:t>没有废除南方的奴隶制；没有规定人民的基本权利；没有给黑人平等的选举权（存在种族歧视）</a:t>
            </a:r>
            <a:endParaRPr lang="en-US" altLang="zh-CN" dirty="0" smtClean="0"/>
          </a:p>
          <a:p>
            <a:r>
              <a:rPr lang="en-US" altLang="zh-CN" dirty="0" smtClean="0"/>
              <a:t>2</a:t>
            </a:r>
            <a:r>
              <a:rPr lang="zh-CN" altLang="en-US" dirty="0" smtClean="0"/>
              <a:t>、对欧洲、亚洲（中国）呢？</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维护联邦统一的斗争</a:t>
            </a:r>
            <a:endParaRPr lang="zh-CN" altLang="en-US" dirty="0"/>
          </a:p>
        </p:txBody>
      </p:sp>
      <p:sp>
        <p:nvSpPr>
          <p:cNvPr id="3" name="内容占位符 2"/>
          <p:cNvSpPr>
            <a:spLocks noGrp="1"/>
          </p:cNvSpPr>
          <p:nvPr>
            <p:ph idx="1"/>
          </p:nvPr>
        </p:nvSpPr>
        <p:spPr/>
        <p:txBody>
          <a:bodyPr/>
          <a:lstStyle/>
          <a:p>
            <a:r>
              <a:rPr lang="en-US" altLang="zh-CN" dirty="0" smtClean="0"/>
              <a:t>1</a:t>
            </a:r>
            <a:r>
              <a:rPr lang="zh-CN" altLang="en-US" dirty="0" smtClean="0"/>
              <a:t>、美国独立后国家的主人本质上是谁呢？</a:t>
            </a:r>
            <a:endParaRPr lang="en-US" altLang="zh-CN" dirty="0" smtClean="0"/>
          </a:p>
          <a:p>
            <a:r>
              <a:rPr lang="en-US" altLang="zh-CN" dirty="0" smtClean="0"/>
              <a:t>2</a:t>
            </a:r>
            <a:r>
              <a:rPr lang="zh-CN" altLang="en-US" dirty="0" smtClean="0"/>
              <a:t>、</a:t>
            </a:r>
            <a:r>
              <a:rPr lang="en-US" altLang="zh-CN" dirty="0" smtClean="0"/>
              <a:t>1787</a:t>
            </a:r>
            <a:r>
              <a:rPr lang="zh-CN" altLang="en-US" dirty="0" smtClean="0"/>
              <a:t>年宪法根本上解决了主人间的矛盾了吗？有何依据？</a:t>
            </a:r>
            <a:endParaRPr lang="en-US" altLang="zh-CN" dirty="0" smtClean="0"/>
          </a:p>
          <a:p>
            <a:r>
              <a:rPr lang="en-US" altLang="zh-CN" dirty="0" smtClean="0"/>
              <a:t>3</a:t>
            </a:r>
            <a:r>
              <a:rPr lang="zh-CN" altLang="en-US" dirty="0" smtClean="0"/>
              <a:t>、南北战争时间？结局如何？有何影响？</a:t>
            </a:r>
            <a:endParaRPr lang="en-US" altLang="zh-CN" dirty="0" smtClean="0"/>
          </a:p>
          <a:p>
            <a:r>
              <a:rPr lang="zh-CN" altLang="en-US" dirty="0" smtClean="0"/>
              <a:t>影响：巩固了联邦制，废除了黑人奴隶制，维护了国家的统一，推动了美国经济社会的进一步发展，被称为美国第二次资产阶级革命。</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美国南北战争的首要目标是什么？</a:t>
            </a:r>
            <a:endParaRPr lang="zh-CN" altLang="en-US" dirty="0"/>
          </a:p>
        </p:txBody>
      </p:sp>
      <p:sp>
        <p:nvSpPr>
          <p:cNvPr id="3" name="内容占位符 2"/>
          <p:cNvSpPr>
            <a:spLocks noGrp="1"/>
          </p:cNvSpPr>
          <p:nvPr>
            <p:ph idx="1"/>
          </p:nvPr>
        </p:nvSpPr>
        <p:spPr/>
        <p:txBody>
          <a:bodyPr/>
          <a:lstStyle/>
          <a:p>
            <a:r>
              <a:rPr lang="zh-CN" altLang="en-US" dirty="0" smtClean="0"/>
              <a:t>林肯：</a:t>
            </a:r>
            <a:endParaRPr lang="en-US" altLang="zh-CN" dirty="0" smtClean="0"/>
          </a:p>
          <a:p>
            <a:r>
              <a:rPr lang="en-US" altLang="zh-CN" dirty="0" smtClean="0"/>
              <a:t>        </a:t>
            </a:r>
            <a:r>
              <a:rPr lang="zh-CN" altLang="en-US" dirty="0" smtClean="0"/>
              <a:t>如果保留奴隶制，能维护国家统一，我同意；如果废除奴隶制，能维护国家统一，我也同意。</a:t>
            </a:r>
            <a:endParaRPr lang="en-US" altLang="zh-CN" dirty="0" smtClean="0"/>
          </a:p>
          <a:p>
            <a:r>
              <a:rPr lang="zh-CN" altLang="en-US" dirty="0" smtClean="0"/>
              <a:t>结论：</a:t>
            </a:r>
            <a:endParaRPr lang="zh-CN"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792288" y="5229200"/>
            <a:ext cx="5486400" cy="936104"/>
          </a:xfrm>
        </p:spPr>
        <p:txBody>
          <a:bodyPr>
            <a:noAutofit/>
          </a:bodyPr>
          <a:lstStyle/>
          <a:p>
            <a:r>
              <a:rPr lang="zh-CN" altLang="en-US" sz="4000" dirty="0" smtClean="0"/>
              <a:t>        两      党      制</a:t>
            </a:r>
            <a:endParaRPr lang="zh-CN" altLang="en-US" sz="4000" dirty="0"/>
          </a:p>
        </p:txBody>
      </p:sp>
      <p:pic>
        <p:nvPicPr>
          <p:cNvPr id="7" name="Picture 7" descr="Y:\书中插图  岳麓版必修1 政治\10-8-s.jpg"/>
          <p:cNvPicPr>
            <a:picLocks noGrp="1" noChangeAspect="1" noChangeArrowheads="1"/>
          </p:cNvPicPr>
          <p:nvPr>
            <p:ph type="pic" idx="1"/>
          </p:nvPr>
        </p:nvPicPr>
        <p:blipFill>
          <a:blip r:embed="rId2" cstate="print"/>
          <a:srcRect t="9569" b="9569"/>
          <a:stretch>
            <a:fillRect/>
          </a:stretch>
        </p:blipFill>
        <p:spPr bwMode="auto">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p:txBody>
          <a:bodyPr>
            <a:normAutofit fontScale="90000"/>
          </a:bodyPr>
          <a:lstStyle/>
          <a:p>
            <a:pPr algn="l"/>
            <a:r>
              <a:rPr lang="zh-CN" altLang="en-US" dirty="0" smtClean="0"/>
              <a:t>        两党制</a:t>
            </a:r>
            <a:r>
              <a:rPr lang="en-US" altLang="zh-CN" dirty="0" smtClean="0"/>
              <a:t>——</a:t>
            </a:r>
            <a:r>
              <a:rPr lang="zh-CN" altLang="en-US" dirty="0" smtClean="0"/>
              <a:t>美国民主共和制的重要内容</a:t>
            </a:r>
            <a:endParaRPr lang="zh-CN" altLang="en-US" dirty="0"/>
          </a:p>
        </p:txBody>
      </p:sp>
      <p:sp>
        <p:nvSpPr>
          <p:cNvPr id="9" name="内容占位符 8"/>
          <p:cNvSpPr>
            <a:spLocks noGrp="1"/>
          </p:cNvSpPr>
          <p:nvPr>
            <p:ph idx="1"/>
          </p:nvPr>
        </p:nvSpPr>
        <p:spPr/>
        <p:txBody>
          <a:bodyPr/>
          <a:lstStyle/>
          <a:p>
            <a:r>
              <a:rPr lang="en-US" altLang="zh-CN" dirty="0" smtClean="0"/>
              <a:t>1</a:t>
            </a:r>
            <a:r>
              <a:rPr lang="zh-CN" altLang="en-US" dirty="0" smtClean="0"/>
              <a:t>、美国两党制的由来</a:t>
            </a:r>
            <a:endParaRPr lang="en-US" altLang="zh-CN" dirty="0" smtClean="0"/>
          </a:p>
          <a:p>
            <a:r>
              <a:rPr lang="en-US" altLang="zh-CN" dirty="0" smtClean="0"/>
              <a:t>2</a:t>
            </a:r>
            <a:r>
              <a:rPr lang="zh-CN" altLang="en-US" dirty="0" smtClean="0"/>
              <a:t>、两党制的实质</a:t>
            </a:r>
            <a:endParaRPr lang="en-US" altLang="zh-CN" dirty="0" smtClean="0"/>
          </a:p>
          <a:p>
            <a:r>
              <a:rPr lang="en-US" altLang="zh-CN" dirty="0" smtClean="0"/>
              <a:t>3</a:t>
            </a:r>
            <a:r>
              <a:rPr lang="zh-CN" altLang="en-US" dirty="0" smtClean="0"/>
              <a:t>、分权制衡实现的重要手段</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独立宣言</a:t>
            </a:r>
            <a:r>
              <a:rPr lang="en-US" altLang="zh-CN" dirty="0" smtClean="0"/>
              <a:t>》</a:t>
            </a:r>
            <a:r>
              <a:rPr lang="zh-CN" altLang="en-US" dirty="0" smtClean="0"/>
              <a:t>节选</a:t>
            </a:r>
            <a:endParaRPr lang="zh-CN" altLang="en-US" dirty="0"/>
          </a:p>
        </p:txBody>
      </p:sp>
      <p:sp>
        <p:nvSpPr>
          <p:cNvPr id="3" name="内容占位符 2"/>
          <p:cNvSpPr>
            <a:spLocks noGrp="1"/>
          </p:cNvSpPr>
          <p:nvPr>
            <p:ph idx="1"/>
          </p:nvPr>
        </p:nvSpPr>
        <p:spPr/>
        <p:txBody>
          <a:bodyPr/>
          <a:lstStyle/>
          <a:p>
            <a:r>
              <a:rPr lang="zh-CN" altLang="en-US" dirty="0" smtClean="0"/>
              <a:t>我们认为下面这些真理是不言而喻的：人人生而平等，造物者赋予他们若干不可剥夺的权利，其中包括生命权、自由权和追求幸福的权利。为了保障这些权利，人类才在他们之间建立起政府，而政府之正当权力，是经被治理者的同意而产生的。当任何形式的政府对这些目标具破坏作用时，人民便有权力改变或废除它，以建立起一个新的政府；</a:t>
            </a: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gn="l"/>
            <a:r>
              <a:rPr lang="zh-CN" altLang="en-US" dirty="0" smtClean="0"/>
              <a:t>         结合本课内容，你是如何理解分权制衡的？</a:t>
            </a:r>
            <a:endParaRPr lang="zh-CN" altLang="en-US" dirty="0"/>
          </a:p>
        </p:txBody>
      </p:sp>
      <p:sp>
        <p:nvSpPr>
          <p:cNvPr id="3" name="内容占位符 2"/>
          <p:cNvSpPr>
            <a:spLocks noGrp="1"/>
          </p:cNvSpPr>
          <p:nvPr>
            <p:ph idx="1"/>
          </p:nvPr>
        </p:nvSpPr>
        <p:spPr/>
        <p:txBody>
          <a:bodyPr/>
          <a:lstStyle/>
          <a:p>
            <a:r>
              <a:rPr lang="en-US" altLang="zh-CN" dirty="0" smtClean="0"/>
              <a:t>1</a:t>
            </a:r>
            <a:r>
              <a:rPr lang="zh-CN" altLang="en-US" dirty="0" smtClean="0"/>
              <a:t>、政权结构上三权分立相互制衡</a:t>
            </a:r>
            <a:endParaRPr lang="en-US" altLang="zh-CN" dirty="0" smtClean="0"/>
          </a:p>
          <a:p>
            <a:r>
              <a:rPr lang="en-US" altLang="zh-CN" dirty="0" smtClean="0"/>
              <a:t>2</a:t>
            </a:r>
            <a:r>
              <a:rPr lang="zh-CN" altLang="en-US" dirty="0" smtClean="0"/>
              <a:t>、中央与地方之间权利制约</a:t>
            </a:r>
            <a:endParaRPr lang="en-US" altLang="zh-CN" dirty="0" smtClean="0"/>
          </a:p>
          <a:p>
            <a:r>
              <a:rPr lang="en-US" altLang="zh-CN" dirty="0" smtClean="0"/>
              <a:t>3</a:t>
            </a:r>
            <a:r>
              <a:rPr lang="zh-CN" altLang="en-US" dirty="0" smtClean="0"/>
              <a:t>、大州与小州之间的制约</a:t>
            </a:r>
            <a:endParaRPr lang="en-US" altLang="zh-CN" dirty="0" smtClean="0"/>
          </a:p>
          <a:p>
            <a:r>
              <a:rPr lang="en-US" altLang="zh-CN" dirty="0" smtClean="0"/>
              <a:t>4</a:t>
            </a:r>
            <a:r>
              <a:rPr lang="zh-CN" altLang="en-US" dirty="0" smtClean="0"/>
              <a:t>、南方与北方之间的制约</a:t>
            </a:r>
            <a:endParaRPr lang="en-US" altLang="zh-CN" dirty="0" smtClean="0"/>
          </a:p>
          <a:p>
            <a:r>
              <a:rPr lang="en-US" altLang="zh-CN" dirty="0" smtClean="0"/>
              <a:t>5</a:t>
            </a:r>
            <a:r>
              <a:rPr lang="zh-CN" altLang="en-US" dirty="0" smtClean="0"/>
              <a:t>、两党制下的相互制约</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据本课内容思考美国梦是什么呢？</a:t>
            </a:r>
            <a:endParaRPr lang="zh-CN" altLang="en-US" dirty="0"/>
          </a:p>
        </p:txBody>
      </p:sp>
      <p:sp>
        <p:nvSpPr>
          <p:cNvPr id="3" name="内容占位符 2"/>
          <p:cNvSpPr>
            <a:spLocks noGrp="1"/>
          </p:cNvSpPr>
          <p:nvPr>
            <p:ph idx="1"/>
          </p:nvPr>
        </p:nvSpPr>
        <p:spPr/>
        <p:txBody>
          <a:bodyPr/>
          <a:lstStyle/>
          <a:p>
            <a:r>
              <a:rPr lang="zh-CN" altLang="en-US" dirty="0" smtClean="0"/>
              <a:t>巩固</a:t>
            </a:r>
            <a:r>
              <a:rPr lang="zh-CN" altLang="en-US" dirty="0" smtClean="0">
                <a:solidFill>
                  <a:srgbClr val="FF0000"/>
                </a:solidFill>
              </a:rPr>
              <a:t>独立</a:t>
            </a:r>
            <a:endParaRPr lang="en-US" altLang="zh-CN" dirty="0" smtClean="0"/>
          </a:p>
          <a:p>
            <a:r>
              <a:rPr lang="zh-CN" altLang="en-US" dirty="0" smtClean="0"/>
              <a:t>维护</a:t>
            </a:r>
            <a:r>
              <a:rPr lang="zh-CN" altLang="en-US" dirty="0" smtClean="0">
                <a:solidFill>
                  <a:srgbClr val="FF0000"/>
                </a:solidFill>
              </a:rPr>
              <a:t>统一</a:t>
            </a:r>
            <a:endParaRPr lang="en-US" altLang="zh-CN" dirty="0" smtClean="0"/>
          </a:p>
          <a:p>
            <a:r>
              <a:rPr lang="zh-CN" altLang="en-US" dirty="0" smtClean="0"/>
              <a:t>保障</a:t>
            </a:r>
            <a:r>
              <a:rPr lang="zh-CN" altLang="en-US" dirty="0" smtClean="0">
                <a:solidFill>
                  <a:srgbClr val="FF0000"/>
                </a:solidFill>
              </a:rPr>
              <a:t>民主</a:t>
            </a:r>
            <a:endParaRPr lang="zh-CN" alt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3">
                                            <p:txEl>
                                              <p:pRg st="1" end="1"/>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0"/>
            <a:ext cx="8229600" cy="908720"/>
          </a:xfrm>
        </p:spPr>
        <p:txBody>
          <a:bodyPr/>
          <a:lstStyle/>
          <a:p>
            <a:r>
              <a:rPr lang="zh-CN" altLang="en-US" dirty="0" smtClean="0"/>
              <a:t>板书设计</a:t>
            </a:r>
            <a:endParaRPr lang="zh-CN" altLang="en-US" dirty="0"/>
          </a:p>
        </p:txBody>
      </p:sp>
      <p:sp>
        <p:nvSpPr>
          <p:cNvPr id="3" name="内容占位符 2"/>
          <p:cNvSpPr>
            <a:spLocks noGrp="1"/>
          </p:cNvSpPr>
          <p:nvPr>
            <p:ph idx="1"/>
          </p:nvPr>
        </p:nvSpPr>
        <p:spPr>
          <a:xfrm>
            <a:off x="457200" y="836712"/>
            <a:ext cx="8507288" cy="5616624"/>
          </a:xfrm>
        </p:spPr>
        <p:txBody>
          <a:bodyPr/>
          <a:lstStyle/>
          <a:p>
            <a:pPr>
              <a:buNone/>
            </a:pPr>
            <a:r>
              <a:rPr lang="zh-CN" altLang="en-US" dirty="0" smtClean="0"/>
              <a:t>创新背景：                 创新内容</a:t>
            </a:r>
            <a:endParaRPr lang="en-US" altLang="zh-CN" dirty="0" smtClean="0"/>
          </a:p>
          <a:p>
            <a:pPr>
              <a:buNone/>
            </a:pPr>
            <a:r>
              <a:rPr lang="en-US" altLang="zh-CN" dirty="0" smtClean="0"/>
              <a:t>1</a:t>
            </a:r>
            <a:r>
              <a:rPr lang="zh-CN" altLang="en-US" dirty="0" smtClean="0"/>
              <a:t>、</a:t>
            </a:r>
            <a:r>
              <a:rPr lang="zh-CN" altLang="en-US" b="1" dirty="0" smtClean="0"/>
              <a:t>新国家</a:t>
            </a:r>
            <a:endParaRPr lang="en-US" altLang="zh-CN" b="1" dirty="0" smtClean="0"/>
          </a:p>
          <a:p>
            <a:pPr>
              <a:buNone/>
            </a:pPr>
            <a:r>
              <a:rPr lang="en-US" altLang="zh-CN" b="1" dirty="0" smtClean="0"/>
              <a:t>2</a:t>
            </a:r>
            <a:r>
              <a:rPr lang="zh-CN" altLang="en-US" b="1" dirty="0" smtClean="0"/>
              <a:t>、新主人   推    新</a:t>
            </a:r>
            <a:endParaRPr lang="en-US" altLang="zh-CN" b="1" dirty="0" smtClean="0"/>
          </a:p>
          <a:p>
            <a:pPr>
              <a:buNone/>
            </a:pPr>
            <a:r>
              <a:rPr lang="en-US" altLang="zh-CN" b="1" dirty="0" smtClean="0"/>
              <a:t>3</a:t>
            </a:r>
            <a:r>
              <a:rPr lang="zh-CN" altLang="en-US" b="1" dirty="0" smtClean="0"/>
              <a:t>、新思想   动    体</a:t>
            </a:r>
            <a:endParaRPr lang="en-US" altLang="zh-CN" b="1" dirty="0" smtClean="0"/>
          </a:p>
          <a:p>
            <a:pPr>
              <a:buNone/>
            </a:pPr>
            <a:r>
              <a:rPr lang="en-US" altLang="zh-CN" b="1" dirty="0" smtClean="0"/>
              <a:t>4</a:t>
            </a:r>
            <a:r>
              <a:rPr lang="zh-CN" altLang="en-US" b="1" dirty="0" smtClean="0"/>
              <a:t>、新问题            制</a:t>
            </a:r>
            <a:endParaRPr lang="en-US" altLang="zh-CN" b="1" dirty="0" smtClean="0"/>
          </a:p>
          <a:p>
            <a:pPr>
              <a:buNone/>
            </a:pPr>
            <a:endParaRPr lang="en-US" altLang="zh-CN" b="1" dirty="0" smtClean="0"/>
          </a:p>
          <a:p>
            <a:pPr>
              <a:buNone/>
            </a:pPr>
            <a:r>
              <a:rPr lang="zh-CN" altLang="en-US" b="1" dirty="0" smtClean="0"/>
              <a:t>邦联制的弊端    影响</a:t>
            </a:r>
            <a:r>
              <a:rPr lang="en-US" altLang="zh-CN" b="1" dirty="0" smtClean="0"/>
              <a:t>:</a:t>
            </a:r>
            <a:r>
              <a:rPr lang="zh-CN" altLang="en-US" b="1" dirty="0" smtClean="0"/>
              <a:t>稳定“</a:t>
            </a:r>
            <a:r>
              <a:rPr lang="en-US" altLang="zh-CN" b="1" dirty="0" smtClean="0"/>
              <a:t>+</a:t>
            </a:r>
            <a:r>
              <a:rPr lang="zh-CN" altLang="en-US" b="1" smtClean="0"/>
              <a:t>”社会经济发展</a:t>
            </a:r>
            <a:endParaRPr lang="en-US" altLang="zh-CN" b="1" dirty="0" smtClean="0"/>
          </a:p>
          <a:p>
            <a:pPr>
              <a:buNone/>
            </a:pPr>
            <a:r>
              <a:rPr lang="zh-CN" altLang="en-US" b="1" dirty="0" smtClean="0"/>
              <a:t>                              确立标志：</a:t>
            </a:r>
            <a:r>
              <a:rPr lang="en-US" altLang="zh-CN" b="1" dirty="0" smtClean="0"/>
              <a:t>《1787</a:t>
            </a:r>
            <a:r>
              <a:rPr lang="zh-CN" altLang="en-US" b="1" dirty="0" smtClean="0"/>
              <a:t>年宪法</a:t>
            </a:r>
            <a:r>
              <a:rPr lang="en-US" altLang="zh-CN" b="1" dirty="0" smtClean="0"/>
              <a:t>》</a:t>
            </a:r>
          </a:p>
          <a:p>
            <a:pPr>
              <a:buNone/>
            </a:pPr>
            <a:r>
              <a:rPr lang="zh-CN" altLang="en-US" b="1" dirty="0" smtClean="0"/>
              <a:t>本课体现的美国梦：独立、统一、民主</a:t>
            </a:r>
            <a:endParaRPr lang="zh-CN" altLang="en-US" b="1" dirty="0"/>
          </a:p>
        </p:txBody>
      </p:sp>
      <p:sp>
        <p:nvSpPr>
          <p:cNvPr id="4" name="右大括号 3"/>
          <p:cNvSpPr/>
          <p:nvPr/>
        </p:nvSpPr>
        <p:spPr>
          <a:xfrm>
            <a:off x="2483768" y="1484784"/>
            <a:ext cx="144016" cy="223224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右箭头 4"/>
          <p:cNvSpPr/>
          <p:nvPr/>
        </p:nvSpPr>
        <p:spPr>
          <a:xfrm flipV="1">
            <a:off x="2627784" y="2564902"/>
            <a:ext cx="72008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左大括号 5"/>
          <p:cNvSpPr/>
          <p:nvPr/>
        </p:nvSpPr>
        <p:spPr>
          <a:xfrm>
            <a:off x="4067944" y="1484784"/>
            <a:ext cx="72008" cy="230425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 name="矩形 6"/>
          <p:cNvSpPr/>
          <p:nvPr/>
        </p:nvSpPr>
        <p:spPr>
          <a:xfrm>
            <a:off x="4067944" y="1340769"/>
            <a:ext cx="3888432" cy="2585323"/>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nSpc>
                <a:spcPct val="150000"/>
              </a:lnSpc>
            </a:pPr>
            <a:r>
              <a:rPr lang="zh-CN" altLang="en-US" sz="3600" b="1" dirty="0" smtClean="0"/>
              <a:t>联邦制创新</a:t>
            </a:r>
            <a:endParaRPr lang="en-US" altLang="zh-CN" sz="36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lnSpc>
                <a:spcPct val="150000"/>
              </a:lnSpc>
            </a:pPr>
            <a:r>
              <a:rPr lang="zh-CN" altLang="en-US" sz="3600" b="1" dirty="0" smtClean="0"/>
              <a:t>三权分立的实践新</a:t>
            </a:r>
            <a:endParaRPr lang="en-US" altLang="zh-CN" sz="36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lnSpc>
                <a:spcPct val="150000"/>
              </a:lnSpc>
            </a:pPr>
            <a:r>
              <a:rPr lang="zh-CN" altLang="en-US" sz="3600" b="1" dirty="0" smtClean="0"/>
              <a:t>大国共和制之新</a:t>
            </a:r>
            <a:endParaRPr lang="zh-CN" alt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cxnSp>
        <p:nvCxnSpPr>
          <p:cNvPr id="9" name="直接箭头连接符 8"/>
          <p:cNvCxnSpPr/>
          <p:nvPr/>
        </p:nvCxnSpPr>
        <p:spPr>
          <a:xfrm>
            <a:off x="3563888" y="3717032"/>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a:off x="1835696" y="3717032"/>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p:nvPr/>
        </p:nvCxnSpPr>
        <p:spPr>
          <a:xfrm>
            <a:off x="3779912" y="3717032"/>
            <a:ext cx="0"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683568" y="1196752"/>
            <a:ext cx="7848871" cy="4601260"/>
          </a:xfrm>
          <a:prstGeom prst="rect">
            <a:avLst/>
          </a:prstGeom>
          <a:noFill/>
          <a:ln w="9525">
            <a:noFill/>
            <a:miter lim="800000"/>
            <a:headEnd/>
            <a:tailEnd/>
          </a:ln>
          <a:effectLst/>
        </p:spPr>
        <p:txBody>
          <a:bodyPr wrap="square">
            <a:spAutoFit/>
          </a:bodyPr>
          <a:lstStyle/>
          <a:p>
            <a:pPr>
              <a:spcBef>
                <a:spcPct val="50000"/>
              </a:spcBef>
            </a:pPr>
            <a:r>
              <a:rPr lang="zh-CN" altLang="en-US" sz="2500" dirty="0"/>
              <a:t>        </a:t>
            </a:r>
            <a:r>
              <a:rPr lang="zh-CN" altLang="en-US" sz="2800" dirty="0"/>
              <a:t>第二次世界大战期间，英国首相丘吉尔对美国总统富兰克林·罗斯福说：“总统先生，人们关心的是你在何种程度上不经国会批准而能采取行动，而你不必为内阁所困扰。而另一方面，我从不为议会所困扰，但我事事都得与我的内阁商量并获得内阁的支持。”</a:t>
            </a:r>
          </a:p>
          <a:p>
            <a:pPr>
              <a:spcBef>
                <a:spcPct val="50000"/>
              </a:spcBef>
            </a:pPr>
            <a:endParaRPr lang="zh-CN" altLang="en-US" sz="2500" dirty="0"/>
          </a:p>
          <a:p>
            <a:pPr>
              <a:spcBef>
                <a:spcPct val="50000"/>
              </a:spcBef>
            </a:pPr>
            <a:r>
              <a:rPr lang="zh-CN" altLang="en-US" sz="2500" b="1" dirty="0"/>
              <a:t>        请思考：丘吉尔的一席话反映了美国政体的哪些特征？从这句话中，你能分析一下英美政体有哪些不同之处吗？</a:t>
            </a:r>
          </a:p>
        </p:txBody>
      </p:sp>
      <p:sp>
        <p:nvSpPr>
          <p:cNvPr id="52227" name="Text Box 3"/>
          <p:cNvSpPr txBox="1">
            <a:spLocks noChangeArrowheads="1"/>
          </p:cNvSpPr>
          <p:nvPr/>
        </p:nvSpPr>
        <p:spPr bwMode="auto">
          <a:xfrm>
            <a:off x="269875" y="649288"/>
            <a:ext cx="1327150" cy="366712"/>
          </a:xfrm>
          <a:prstGeom prst="rect">
            <a:avLst/>
          </a:prstGeom>
          <a:noFill/>
          <a:ln w="9525">
            <a:noFill/>
            <a:miter lim="800000"/>
            <a:headEnd/>
            <a:tailEnd/>
          </a:ln>
          <a:effectLst/>
        </p:spPr>
        <p:txBody>
          <a:bodyPr wrap="none">
            <a:spAutoFit/>
          </a:bodyPr>
          <a:lstStyle/>
          <a:p>
            <a:r>
              <a:rPr lang="zh-CN" altLang="en-US" sz="1800"/>
              <a:t>解析与探究</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2227"/>
                                        </p:tgtEl>
                                        <p:attrNameLst>
                                          <p:attrName>style.visibility</p:attrName>
                                        </p:attrNameLst>
                                      </p:cBhvr>
                                      <p:to>
                                        <p:strVal val="visible"/>
                                      </p:to>
                                    </p:set>
                                    <p:anim calcmode="lin" valueType="num">
                                      <p:cBhvr additive="base">
                                        <p:cTn id="7" dur="500" fill="hold"/>
                                        <p:tgtEl>
                                          <p:spTgt spid="52227"/>
                                        </p:tgtEl>
                                        <p:attrNameLst>
                                          <p:attrName>ppt_x</p:attrName>
                                        </p:attrNameLst>
                                      </p:cBhvr>
                                      <p:tavLst>
                                        <p:tav tm="0">
                                          <p:val>
                                            <p:strVal val="1+#ppt_w/2"/>
                                          </p:val>
                                        </p:tav>
                                        <p:tav tm="100000">
                                          <p:val>
                                            <p:strVal val="#ppt_x"/>
                                          </p:val>
                                        </p:tav>
                                      </p:tavLst>
                                    </p:anim>
                                    <p:anim calcmode="lin" valueType="num">
                                      <p:cBhvr additive="base">
                                        <p:cTn id="8" dur="500" fill="hold"/>
                                        <p:tgtEl>
                                          <p:spTgt spid="5222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52226"/>
                                        </p:tgtEl>
                                        <p:attrNameLst>
                                          <p:attrName>style.visibility</p:attrName>
                                        </p:attrNameLst>
                                      </p:cBhvr>
                                      <p:to>
                                        <p:strVal val="visible"/>
                                      </p:to>
                                    </p:set>
                                    <p:animEffect transition="in" filter="blinds(horizontal)">
                                      <p:cBhvr>
                                        <p:cTn id="12" dur="500"/>
                                        <p:tgtEl>
                                          <p:spTgt spid="52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autoUpdateAnimBg="0"/>
      <p:bldP spid="52227"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74638"/>
            <a:ext cx="8229600" cy="6034682"/>
          </a:xfrm>
        </p:spPr>
        <p:txBody>
          <a:bodyPr>
            <a:normAutofit fontScale="90000"/>
          </a:bodyPr>
          <a:lstStyle/>
          <a:p>
            <a:pPr algn="l"/>
            <a:r>
              <a:rPr lang="zh-CN" altLang="zh-CN" dirty="0" smtClean="0"/>
              <a:t>制宪会议期间，富兰克林说</a:t>
            </a:r>
            <a:r>
              <a:rPr lang="en-US" altLang="zh-CN" dirty="0" smtClean="0"/>
              <a:t>:</a:t>
            </a:r>
            <a:r>
              <a:rPr lang="zh-CN" altLang="zh-CN" dirty="0" smtClean="0"/>
              <a:t>“我对会议的结果有时充满希望，有时忧心忡忡，分不清主席身后的红日是日出还是日落？”宪法定稿后，他高兴地说“这是一轮喷薄东升的旭日”，使用课本知识解释为什么是旭日东升？</a:t>
            </a:r>
            <a:r>
              <a:rPr lang="en-US" altLang="zh-CN" dirty="0" smtClean="0"/>
              <a:t/>
            </a:r>
            <a:br>
              <a:rPr lang="en-US" altLang="zh-CN" dirty="0" smtClean="0"/>
            </a:br>
            <a:r>
              <a:rPr lang="zh-CN" altLang="en-US" dirty="0" smtClean="0"/>
              <a:t>你的解释：</a:t>
            </a:r>
            <a:r>
              <a:rPr lang="zh-CN" altLang="zh-CN" dirty="0" smtClean="0"/>
              <a:t/>
            </a:r>
            <a:br>
              <a:rPr lang="zh-CN" altLang="zh-CN" dirty="0" smtClean="0"/>
            </a:br>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p:cNvSpPr>
          <p:nvPr/>
        </p:nvSpPr>
        <p:spPr bwMode="auto">
          <a:xfrm>
            <a:off x="1150938" y="990600"/>
            <a:ext cx="6850062" cy="5078313"/>
          </a:xfrm>
          <a:prstGeom prst="rect">
            <a:avLst/>
          </a:prstGeom>
          <a:noFill/>
          <a:ln w="9525">
            <a:noFill/>
            <a:miter lim="800000"/>
            <a:headEnd/>
            <a:tailEnd/>
          </a:ln>
          <a:effectLst/>
        </p:spPr>
        <p:txBody>
          <a:bodyPr>
            <a:spAutoFit/>
          </a:bodyPr>
          <a:lstStyle/>
          <a:p>
            <a:r>
              <a:rPr lang="en-US" altLang="zh-CN" sz="3200" b="1" dirty="0">
                <a:effectLst>
                  <a:outerShdw blurRad="38100" dist="38100" dir="2700000" algn="tl">
                    <a:srgbClr val="C0C0C0"/>
                  </a:outerShdw>
                </a:effectLst>
              </a:rPr>
              <a:t> </a:t>
            </a:r>
            <a:r>
              <a:rPr lang="en-US" altLang="zh-CN" sz="3200" b="1" dirty="0" smtClean="0">
                <a:effectLst>
                  <a:outerShdw blurRad="38100" dist="38100" dir="2700000" algn="tl">
                    <a:srgbClr val="C0C0C0"/>
                  </a:outerShdw>
                </a:effectLst>
              </a:rPr>
              <a:t>1</a:t>
            </a:r>
            <a:r>
              <a:rPr lang="zh-CN" altLang="en-US" sz="3200" b="1" dirty="0" smtClean="0">
                <a:effectLst>
                  <a:outerShdw blurRad="38100" dist="38100" dir="2700000" algn="tl">
                    <a:srgbClr val="C0C0C0"/>
                  </a:outerShdw>
                </a:effectLst>
              </a:rPr>
              <a:t>、</a:t>
            </a:r>
            <a:r>
              <a:rPr lang="zh-CN" altLang="en-US" sz="3600" dirty="0" smtClean="0">
                <a:solidFill>
                  <a:srgbClr val="009900"/>
                </a:solidFill>
                <a:effectLst>
                  <a:outerShdw blurRad="38100" dist="38100" dir="2700000" algn="tl">
                    <a:srgbClr val="C0C0C0"/>
                  </a:outerShdw>
                </a:effectLst>
              </a:rPr>
              <a:t>“</a:t>
            </a:r>
            <a:r>
              <a:rPr lang="zh-CN" altLang="en-US" sz="3600" dirty="0">
                <a:solidFill>
                  <a:srgbClr val="009900"/>
                </a:solidFill>
                <a:effectLst>
                  <a:outerShdw blurRad="38100" dist="38100" dir="2700000" algn="tl">
                    <a:srgbClr val="C0C0C0"/>
                  </a:outerShdw>
                </a:effectLst>
              </a:rPr>
              <a:t>总统可否决国会通过的法律”“国会可以以2/3多数通过总统所否决的法律”，上述条文所体现的是                                        (        )</a:t>
            </a:r>
          </a:p>
          <a:p>
            <a:r>
              <a:rPr lang="en-US" altLang="zh-CN" sz="3200" b="1" dirty="0">
                <a:effectLst>
                  <a:outerShdw blurRad="38100" dist="38100" dir="2700000" algn="tl">
                    <a:srgbClr val="C0C0C0"/>
                  </a:outerShdw>
                </a:effectLst>
              </a:rPr>
              <a:t>A</a:t>
            </a:r>
            <a:r>
              <a:rPr lang="zh-CN" altLang="en-US" sz="3200" b="1" dirty="0" smtClean="0">
                <a:effectLst>
                  <a:outerShdw blurRad="38100" dist="38100" dir="2700000" algn="tl">
                    <a:srgbClr val="C0C0C0"/>
                  </a:outerShdw>
                </a:effectLst>
              </a:rPr>
              <a:t>．三权分立原则</a:t>
            </a:r>
            <a:r>
              <a:rPr lang="zh-CN" altLang="en-US" sz="3600" dirty="0" smtClean="0">
                <a:effectLst>
                  <a:outerShdw blurRad="38100" dist="38100" dir="2700000" algn="tl">
                    <a:srgbClr val="C0C0C0"/>
                  </a:outerShdw>
                </a:effectLst>
              </a:rPr>
              <a:t>   </a:t>
            </a:r>
            <a:r>
              <a:rPr lang="zh-CN" altLang="en-US" sz="3600" dirty="0">
                <a:effectLst>
                  <a:outerShdw blurRad="38100" dist="38100" dir="2700000" algn="tl">
                    <a:srgbClr val="C0C0C0"/>
                  </a:outerShdw>
                </a:effectLst>
              </a:rPr>
              <a:t>民主原则     </a:t>
            </a:r>
          </a:p>
          <a:p>
            <a:r>
              <a:rPr lang="en-US" altLang="zh-CN" sz="3200" b="1" dirty="0">
                <a:effectLst>
                  <a:outerShdw blurRad="38100" dist="38100" dir="2700000" algn="tl">
                    <a:srgbClr val="C0C0C0"/>
                  </a:outerShdw>
                </a:effectLst>
              </a:rPr>
              <a:t>B</a:t>
            </a:r>
            <a:r>
              <a:rPr lang="zh-CN" altLang="en-US" sz="3200" b="1" dirty="0">
                <a:effectLst>
                  <a:outerShdw blurRad="38100" dist="38100" dir="2700000" algn="tl">
                    <a:srgbClr val="C0C0C0"/>
                  </a:outerShdw>
                </a:effectLst>
              </a:rPr>
              <a:t>．</a:t>
            </a:r>
            <a:r>
              <a:rPr lang="zh-CN" altLang="en-US" sz="3600" dirty="0">
                <a:effectLst>
                  <a:outerShdw blurRad="38100" dist="38100" dir="2700000" algn="tl">
                    <a:srgbClr val="C0C0C0"/>
                  </a:outerShdw>
                </a:effectLst>
              </a:rPr>
              <a:t>分权制衡原则   民主原则</a:t>
            </a:r>
          </a:p>
          <a:p>
            <a:r>
              <a:rPr lang="en-US" altLang="zh-CN" sz="3200" b="1" dirty="0">
                <a:effectLst>
                  <a:outerShdw blurRad="38100" dist="38100" dir="2700000" algn="tl">
                    <a:srgbClr val="C0C0C0"/>
                  </a:outerShdw>
                </a:effectLst>
              </a:rPr>
              <a:t>C</a:t>
            </a:r>
            <a:r>
              <a:rPr lang="zh-CN" altLang="en-US" sz="3200" b="1" dirty="0">
                <a:effectLst>
                  <a:outerShdw blurRad="38100" dist="38100" dir="2700000" algn="tl">
                    <a:srgbClr val="C0C0C0"/>
                  </a:outerShdw>
                </a:effectLst>
              </a:rPr>
              <a:t>．</a:t>
            </a:r>
            <a:r>
              <a:rPr lang="zh-CN" altLang="en-US" sz="3600" dirty="0">
                <a:effectLst>
                  <a:outerShdw blurRad="38100" dist="38100" dir="2700000" algn="tl">
                    <a:srgbClr val="C0C0C0"/>
                  </a:outerShdw>
                </a:effectLst>
              </a:rPr>
              <a:t>自由平等原则   权力制衡原则      </a:t>
            </a:r>
          </a:p>
          <a:p>
            <a:r>
              <a:rPr lang="en-US" altLang="zh-CN" sz="3200" b="1" dirty="0">
                <a:effectLst>
                  <a:outerShdw blurRad="38100" dist="38100" dir="2700000" algn="tl">
                    <a:srgbClr val="C0C0C0"/>
                  </a:outerShdw>
                </a:effectLst>
              </a:rPr>
              <a:t>D</a:t>
            </a:r>
            <a:r>
              <a:rPr lang="zh-CN" altLang="en-US" sz="3200" b="1" dirty="0">
                <a:effectLst>
                  <a:outerShdw blurRad="38100" dist="38100" dir="2700000" algn="tl">
                    <a:srgbClr val="C0C0C0"/>
                  </a:outerShdw>
                </a:effectLst>
              </a:rPr>
              <a:t>．</a:t>
            </a:r>
            <a:r>
              <a:rPr lang="zh-CN" altLang="en-US" sz="3600" dirty="0">
                <a:effectLst>
                  <a:outerShdw blurRad="38100" dist="38100" dir="2700000" algn="tl">
                    <a:srgbClr val="C0C0C0"/>
                  </a:outerShdw>
                </a:effectLst>
              </a:rPr>
              <a:t>中央集权原则   分权原则</a:t>
            </a:r>
          </a:p>
        </p:txBody>
      </p:sp>
      <p:sp>
        <p:nvSpPr>
          <p:cNvPr id="83972" name="Text Box 4"/>
          <p:cNvSpPr txBox="1">
            <a:spLocks noChangeArrowheads="1"/>
          </p:cNvSpPr>
          <p:nvPr/>
        </p:nvSpPr>
        <p:spPr bwMode="auto">
          <a:xfrm>
            <a:off x="7010400" y="2667000"/>
            <a:ext cx="663575" cy="701675"/>
          </a:xfrm>
          <a:prstGeom prst="rect">
            <a:avLst/>
          </a:prstGeom>
          <a:noFill/>
          <a:ln w="9525">
            <a:noFill/>
            <a:miter lim="800000"/>
            <a:headEnd/>
            <a:tailEnd/>
          </a:ln>
          <a:effectLst/>
        </p:spPr>
        <p:txBody>
          <a:bodyPr>
            <a:spAutoFit/>
          </a:bodyPr>
          <a:lstStyle/>
          <a:p>
            <a:pPr>
              <a:spcBef>
                <a:spcPct val="50000"/>
              </a:spcBef>
            </a:pPr>
            <a:r>
              <a:rPr lang="en-US" altLang="zh-CN" sz="4000" b="1">
                <a:solidFill>
                  <a:srgbClr val="FF3300"/>
                </a:solidFill>
                <a:effectLst>
                  <a:outerShdw blurRad="38100" dist="38100" dir="2700000" algn="tl">
                    <a:srgbClr val="C0C0C0"/>
                  </a:outerShdw>
                </a:effectLst>
              </a:rPr>
              <a:t>B</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3972"/>
                                        </p:tgtEl>
                                        <p:attrNameLst>
                                          <p:attrName>style.visibility</p:attrName>
                                        </p:attrNameLst>
                                      </p:cBhvr>
                                      <p:to>
                                        <p:strVal val="visible"/>
                                      </p:to>
                                    </p:set>
                                    <p:animEffect transition="in" filter="dissolve">
                                      <p:cBhvr>
                                        <p:cTn id="7" dur="500"/>
                                        <p:tgtEl>
                                          <p:spTgt spid="839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2"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274638"/>
            <a:ext cx="8712968" cy="6583362"/>
          </a:xfrm>
        </p:spPr>
        <p:txBody>
          <a:bodyPr>
            <a:normAutofit fontScale="90000"/>
          </a:bodyPr>
          <a:lstStyle/>
          <a:p>
            <a:pPr algn="l"/>
            <a:r>
              <a:rPr lang="en-US" altLang="zh-CN" dirty="0" smtClean="0"/>
              <a:t>2</a:t>
            </a:r>
            <a:r>
              <a:rPr lang="zh-CN" altLang="zh-CN" dirty="0" smtClean="0"/>
              <a:t>．</a:t>
            </a:r>
            <a:r>
              <a:rPr lang="en-US" altLang="zh-CN" b="1" dirty="0" smtClean="0"/>
              <a:t> </a:t>
            </a:r>
            <a:r>
              <a:rPr lang="en-US" altLang="zh-CN" dirty="0" smtClean="0"/>
              <a:t>[2014·</a:t>
            </a:r>
            <a:r>
              <a:rPr lang="zh-CN" altLang="zh-CN" dirty="0" smtClean="0"/>
              <a:t>天津卷</a:t>
            </a:r>
            <a:r>
              <a:rPr lang="en-US" altLang="zh-CN" dirty="0" smtClean="0"/>
              <a:t>] </a:t>
            </a:r>
            <a:r>
              <a:rPr lang="zh-CN" altLang="zh-CN" dirty="0" smtClean="0"/>
              <a:t>法国政治思想家托克维尔在《论美国的民主》中说：</a:t>
            </a:r>
            <a:r>
              <a:rPr lang="en-US" altLang="zh-CN" dirty="0" smtClean="0"/>
              <a:t>“</a:t>
            </a:r>
            <a:r>
              <a:rPr lang="zh-CN" altLang="zh-CN" dirty="0" smtClean="0"/>
              <a:t>美国的联邦宪法，好像能工巧匠创造的一件只能使发明人成名发财，而落到他人之手就变成一无用处的美丽艺术品。</a:t>
            </a:r>
            <a:r>
              <a:rPr lang="en-US" altLang="zh-CN" dirty="0" smtClean="0"/>
              <a:t>”</a:t>
            </a:r>
            <a:r>
              <a:rPr lang="zh-CN" altLang="zh-CN" dirty="0" smtClean="0"/>
              <a:t>这句话着重强调美国联邦宪法</a:t>
            </a:r>
            <a:r>
              <a:rPr lang="en-US" altLang="zh-CN" dirty="0" smtClean="0"/>
              <a:t>(</a:t>
            </a:r>
            <a:r>
              <a:rPr lang="zh-CN" altLang="zh-CN" dirty="0" smtClean="0"/>
              <a:t>　</a:t>
            </a:r>
            <a:r>
              <a:rPr lang="en-US" altLang="zh-CN" dirty="0" smtClean="0"/>
              <a:t>)</a:t>
            </a:r>
            <a:r>
              <a:rPr lang="zh-CN" altLang="zh-CN" dirty="0" smtClean="0"/>
              <a:t/>
            </a:r>
            <a:br>
              <a:rPr lang="zh-CN" altLang="zh-CN" dirty="0" smtClean="0"/>
            </a:br>
            <a:r>
              <a:rPr lang="en-US" altLang="zh-CN" dirty="0" smtClean="0"/>
              <a:t>A</a:t>
            </a:r>
            <a:r>
              <a:rPr lang="zh-CN" altLang="zh-CN" dirty="0" smtClean="0"/>
              <a:t>．创造了新的宪法体制</a:t>
            </a:r>
            <a:r>
              <a:rPr lang="en-US" altLang="zh-CN" dirty="0" smtClean="0"/>
              <a:t>	</a:t>
            </a:r>
            <a:r>
              <a:rPr lang="zh-CN" altLang="zh-CN" dirty="0" smtClean="0"/>
              <a:t/>
            </a:r>
            <a:br>
              <a:rPr lang="zh-CN" altLang="zh-CN" dirty="0" smtClean="0"/>
            </a:br>
            <a:r>
              <a:rPr lang="en-US" altLang="zh-CN" dirty="0" smtClean="0"/>
              <a:t>B</a:t>
            </a:r>
            <a:r>
              <a:rPr lang="zh-CN" altLang="zh-CN" dirty="0" smtClean="0"/>
              <a:t>．不具有普适性</a:t>
            </a:r>
            <a:br>
              <a:rPr lang="zh-CN" altLang="zh-CN" dirty="0" smtClean="0"/>
            </a:br>
            <a:r>
              <a:rPr lang="en-US" altLang="zh-CN" dirty="0" smtClean="0"/>
              <a:t>C</a:t>
            </a:r>
            <a:r>
              <a:rPr lang="zh-CN" altLang="zh-CN" dirty="0" smtClean="0"/>
              <a:t>．促进了资本主义发展</a:t>
            </a:r>
            <a:br>
              <a:rPr lang="zh-CN" altLang="zh-CN" dirty="0" smtClean="0"/>
            </a:br>
            <a:r>
              <a:rPr lang="en-US" altLang="zh-CN" dirty="0" smtClean="0"/>
              <a:t>D</a:t>
            </a:r>
            <a:r>
              <a:rPr lang="zh-CN" altLang="zh-CN" dirty="0" smtClean="0"/>
              <a:t>．具有借鉴意义</a:t>
            </a:r>
            <a:br>
              <a:rPr lang="zh-CN" altLang="zh-CN" dirty="0" smtClean="0"/>
            </a:br>
            <a:endParaRPr lang="zh-CN" altLang="en-US" dirty="0"/>
          </a:p>
        </p:txBody>
      </p:sp>
      <p:sp>
        <p:nvSpPr>
          <p:cNvPr id="3" name="TextBox 2"/>
          <p:cNvSpPr txBox="1"/>
          <p:nvPr/>
        </p:nvSpPr>
        <p:spPr>
          <a:xfrm>
            <a:off x="6804248" y="4725144"/>
            <a:ext cx="463588" cy="707886"/>
          </a:xfrm>
          <a:prstGeom prst="rect">
            <a:avLst/>
          </a:prstGeom>
          <a:noFill/>
        </p:spPr>
        <p:txBody>
          <a:bodyPr wrap="none" rtlCol="0">
            <a:spAutoFit/>
          </a:bodyPr>
          <a:lstStyle/>
          <a:p>
            <a:r>
              <a:rPr lang="en-US" altLang="zh-CN" sz="4000" dirty="0" smtClean="0">
                <a:solidFill>
                  <a:srgbClr val="FF0000"/>
                </a:solidFill>
              </a:rPr>
              <a:t>B</a:t>
            </a:r>
            <a:endParaRPr lang="zh-CN" alt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94722"/>
          </a:xfrm>
        </p:spPr>
        <p:txBody>
          <a:bodyPr>
            <a:noAutofit/>
          </a:bodyPr>
          <a:lstStyle/>
          <a:p>
            <a:pPr algn="l"/>
            <a:r>
              <a:rPr lang="en-US" altLang="zh-CN" sz="3200" dirty="0" smtClean="0"/>
              <a:t>3</a:t>
            </a:r>
            <a:r>
              <a:rPr lang="zh-CN" altLang="zh-CN" sz="3200" dirty="0" smtClean="0"/>
              <a:t>． </a:t>
            </a:r>
            <a:r>
              <a:rPr lang="en-US" altLang="zh-CN" sz="3200" dirty="0" smtClean="0"/>
              <a:t>[2014·</a:t>
            </a:r>
            <a:r>
              <a:rPr lang="zh-CN" altLang="zh-CN" sz="3200" dirty="0" smtClean="0"/>
              <a:t>北京卷</a:t>
            </a:r>
            <a:r>
              <a:rPr lang="en-US" altLang="zh-CN" sz="3200" dirty="0" smtClean="0"/>
              <a:t>] </a:t>
            </a:r>
            <a:r>
              <a:rPr lang="zh-CN" altLang="zh-CN" sz="3200" dirty="0" smtClean="0"/>
              <a:t>第一次世界大战结束之际，意大利企业家阿格涅利提出，欧洲要想和平、强大，就必须借鉴美国的成功经验和失败教训，超越邦联阶段，建立联邦制的“欧洲合众国”。能够佐证上述观点的美国历史事实是</a:t>
            </a:r>
            <a:r>
              <a:rPr lang="en-US" altLang="zh-CN" sz="3200" dirty="0" smtClean="0"/>
              <a:t>(</a:t>
            </a:r>
            <a:r>
              <a:rPr lang="zh-CN" altLang="zh-CN" sz="3200" dirty="0" smtClean="0"/>
              <a:t>　　</a:t>
            </a:r>
            <a:r>
              <a:rPr lang="en-US" altLang="zh-CN" sz="3200" dirty="0" smtClean="0"/>
              <a:t>)</a:t>
            </a:r>
            <a:r>
              <a:rPr lang="zh-CN" altLang="zh-CN" sz="3200" dirty="0" smtClean="0"/>
              <a:t/>
            </a:r>
            <a:br>
              <a:rPr lang="zh-CN" altLang="zh-CN" sz="3200" dirty="0" smtClean="0"/>
            </a:br>
            <a:r>
              <a:rPr lang="zh-CN" altLang="zh-CN" sz="3200" dirty="0" smtClean="0"/>
              <a:t>①邦联政治结构松散，无力平息社会动荡　</a:t>
            </a:r>
            <a:r>
              <a:rPr lang="en-US" altLang="zh-CN" sz="3200" dirty="0" smtClean="0"/>
              <a:t>②</a:t>
            </a:r>
            <a:r>
              <a:rPr lang="zh-CN" altLang="zh-CN" sz="3200" dirty="0" smtClean="0"/>
              <a:t>联邦剥夺了各州的自主权，稳定了统治秩序　</a:t>
            </a:r>
            <a:r>
              <a:rPr lang="en-US" altLang="zh-CN" sz="3200" dirty="0" smtClean="0"/>
              <a:t>③</a:t>
            </a:r>
            <a:r>
              <a:rPr lang="zh-CN" altLang="zh-CN" sz="3200" dirty="0" smtClean="0"/>
              <a:t>邦联没有统一的关税，严重阻碍了经济发展　</a:t>
            </a:r>
            <a:r>
              <a:rPr lang="en-US" altLang="zh-CN" sz="3200" dirty="0" smtClean="0"/>
              <a:t>④</a:t>
            </a:r>
            <a:r>
              <a:rPr lang="zh-CN" altLang="zh-CN" sz="3200" dirty="0" smtClean="0"/>
              <a:t>联邦统一发行货币，促进了经济的有序发展</a:t>
            </a:r>
            <a:br>
              <a:rPr lang="zh-CN" altLang="zh-CN" sz="3200" dirty="0" smtClean="0"/>
            </a:br>
            <a:r>
              <a:rPr lang="en-US" altLang="zh-CN" sz="3200" dirty="0" smtClean="0"/>
              <a:t>A</a:t>
            </a:r>
            <a:r>
              <a:rPr lang="zh-CN" altLang="zh-CN" sz="3200" dirty="0" smtClean="0"/>
              <a:t>．①②③</a:t>
            </a:r>
            <a:r>
              <a:rPr lang="en-US" altLang="zh-CN" sz="3200" dirty="0" smtClean="0"/>
              <a:t>  B</a:t>
            </a:r>
            <a:r>
              <a:rPr lang="zh-CN" altLang="zh-CN" sz="3200" dirty="0" smtClean="0"/>
              <a:t>．①②④</a:t>
            </a:r>
            <a:r>
              <a:rPr lang="en-US" altLang="zh-CN" sz="3200" dirty="0" smtClean="0"/>
              <a:t>  C</a:t>
            </a:r>
            <a:r>
              <a:rPr lang="zh-CN" altLang="zh-CN" sz="3200" dirty="0" smtClean="0"/>
              <a:t>．②③④</a:t>
            </a:r>
            <a:r>
              <a:rPr lang="en-US" altLang="zh-CN" sz="3200" dirty="0" smtClean="0"/>
              <a:t>  D</a:t>
            </a:r>
            <a:r>
              <a:rPr lang="zh-CN" altLang="zh-CN" sz="3200" dirty="0" smtClean="0"/>
              <a:t>．①③④</a:t>
            </a:r>
            <a:br>
              <a:rPr lang="zh-CN" altLang="zh-CN" sz="3200" dirty="0" smtClean="0"/>
            </a:br>
            <a:endParaRPr lang="zh-CN" altLang="en-US" sz="32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94722"/>
          </a:xfrm>
        </p:spPr>
        <p:txBody>
          <a:bodyPr>
            <a:normAutofit fontScale="90000"/>
          </a:bodyPr>
          <a:lstStyle/>
          <a:p>
            <a:pPr algn="l"/>
            <a:r>
              <a:rPr lang="en-US" altLang="zh-CN" dirty="0" smtClean="0"/>
              <a:t>4</a:t>
            </a:r>
            <a:r>
              <a:rPr lang="zh-CN" altLang="zh-CN" dirty="0" smtClean="0"/>
              <a:t>．</a:t>
            </a:r>
            <a:r>
              <a:rPr lang="en-US" altLang="zh-CN" b="1" dirty="0" smtClean="0"/>
              <a:t>B1</a:t>
            </a:r>
            <a:r>
              <a:rPr lang="en-US" altLang="zh-CN" dirty="0" smtClean="0"/>
              <a:t>[2014·</a:t>
            </a:r>
            <a:r>
              <a:rPr lang="zh-CN" altLang="zh-CN" dirty="0" smtClean="0"/>
              <a:t>新课标全国卷</a:t>
            </a:r>
            <a:r>
              <a:rPr lang="en-US" altLang="zh-CN" dirty="0" smtClean="0"/>
              <a:t>Ⅰ] </a:t>
            </a:r>
            <a:r>
              <a:rPr lang="zh-CN" altLang="zh-CN" dirty="0" smtClean="0"/>
              <a:t>根据美国</a:t>
            </a:r>
            <a:r>
              <a:rPr lang="en-US" altLang="zh-CN" dirty="0" smtClean="0"/>
              <a:t>1787</a:t>
            </a:r>
            <a:r>
              <a:rPr lang="zh-CN" altLang="zh-CN" dirty="0" smtClean="0"/>
              <a:t>年宪法，众议员名额按照各州人口比例分配，各州人口数</a:t>
            </a:r>
            <a:r>
              <a:rPr lang="en-US" altLang="zh-CN" dirty="0" smtClean="0"/>
              <a:t>“</a:t>
            </a:r>
            <a:r>
              <a:rPr lang="zh-CN" altLang="zh-CN" dirty="0" smtClean="0"/>
              <a:t>按自由人总数加上所有其他人口的五分之三予以确定</a:t>
            </a:r>
            <a:r>
              <a:rPr lang="en-US" altLang="zh-CN" dirty="0" smtClean="0"/>
              <a:t>”</a:t>
            </a:r>
            <a:r>
              <a:rPr lang="zh-CN" altLang="zh-CN" dirty="0" smtClean="0"/>
              <a:t>。这一规定违背了《独立宣言》中提倡的</a:t>
            </a:r>
            <a:r>
              <a:rPr lang="en-US" altLang="zh-CN" dirty="0" smtClean="0"/>
              <a:t>(</a:t>
            </a:r>
            <a:r>
              <a:rPr lang="zh-CN" altLang="zh-CN" dirty="0" smtClean="0"/>
              <a:t>　　</a:t>
            </a:r>
            <a:r>
              <a:rPr lang="en-US" altLang="zh-CN" dirty="0" smtClean="0"/>
              <a:t>)</a:t>
            </a:r>
            <a:r>
              <a:rPr lang="zh-CN" altLang="zh-CN" dirty="0" smtClean="0"/>
              <a:t/>
            </a:r>
            <a:br>
              <a:rPr lang="zh-CN" altLang="zh-CN" dirty="0" smtClean="0"/>
            </a:br>
            <a:r>
              <a:rPr lang="en-US" altLang="zh-CN" dirty="0" smtClean="0"/>
              <a:t>A</a:t>
            </a:r>
            <a:r>
              <a:rPr lang="zh-CN" altLang="zh-CN" dirty="0" smtClean="0"/>
              <a:t>．主权在民原则</a:t>
            </a:r>
            <a:r>
              <a:rPr lang="en-US" altLang="zh-CN" dirty="0" smtClean="0"/>
              <a:t>  B</a:t>
            </a:r>
            <a:r>
              <a:rPr lang="zh-CN" altLang="zh-CN" dirty="0" smtClean="0"/>
              <a:t>．天赋人权原则</a:t>
            </a:r>
            <a:br>
              <a:rPr lang="zh-CN" altLang="zh-CN" dirty="0" smtClean="0"/>
            </a:br>
            <a:r>
              <a:rPr lang="en-US" altLang="zh-CN" dirty="0" smtClean="0"/>
              <a:t>C</a:t>
            </a:r>
            <a:r>
              <a:rPr lang="zh-CN" altLang="zh-CN" dirty="0" smtClean="0"/>
              <a:t>．各州自治原则</a:t>
            </a:r>
            <a:r>
              <a:rPr lang="en-US" altLang="zh-CN" dirty="0" smtClean="0"/>
              <a:t>  D</a:t>
            </a:r>
            <a:r>
              <a:rPr lang="zh-CN" altLang="zh-CN" dirty="0" smtClean="0"/>
              <a:t>．各州平等原则</a:t>
            </a:r>
            <a:br>
              <a:rPr lang="zh-CN" altLang="zh-CN" dirty="0" smtClean="0"/>
            </a:br>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435280" cy="6250706"/>
          </a:xfrm>
        </p:spPr>
        <p:txBody>
          <a:bodyPr>
            <a:normAutofit fontScale="90000"/>
          </a:bodyPr>
          <a:lstStyle/>
          <a:p>
            <a:pPr algn="l"/>
            <a:r>
              <a:rPr lang="en-US" altLang="zh-CN" sz="4000" smtClean="0"/>
              <a:t>5. </a:t>
            </a:r>
            <a:r>
              <a:rPr lang="en-US" altLang="zh-CN" sz="4000" dirty="0" smtClean="0"/>
              <a:t>[2014·</a:t>
            </a:r>
            <a:r>
              <a:rPr lang="zh-CN" altLang="zh-CN" sz="4000" dirty="0" smtClean="0"/>
              <a:t>宁波期末测试</a:t>
            </a:r>
            <a:r>
              <a:rPr lang="en-US" altLang="zh-CN" sz="4000" dirty="0" smtClean="0"/>
              <a:t>] </a:t>
            </a:r>
            <a:r>
              <a:rPr lang="zh-CN" altLang="zh-CN" sz="4000" dirty="0" smtClean="0"/>
              <a:t>麦迪逊认为美国</a:t>
            </a:r>
            <a:r>
              <a:rPr lang="en-US" altLang="zh-CN" sz="4000" dirty="0" smtClean="0"/>
              <a:t>1787</a:t>
            </a:r>
            <a:r>
              <a:rPr lang="zh-CN" altLang="zh-CN" sz="4000" dirty="0" smtClean="0"/>
              <a:t>年宪法“从严格意义上讲既不是国家宪法，也不是联邦宪法，而是二者的结合”。这种认识主要基于该宪法</a:t>
            </a:r>
            <a:r>
              <a:rPr lang="en-US" altLang="zh-CN" sz="4000" dirty="0" smtClean="0"/>
              <a:t>(</a:t>
            </a:r>
            <a:r>
              <a:rPr lang="zh-CN" altLang="zh-CN" sz="4000" dirty="0" smtClean="0"/>
              <a:t>　　</a:t>
            </a:r>
            <a:r>
              <a:rPr lang="en-US" altLang="zh-CN" sz="4000" dirty="0" smtClean="0"/>
              <a:t>)</a:t>
            </a:r>
            <a:r>
              <a:rPr lang="zh-CN" altLang="zh-CN" sz="4000" dirty="0" smtClean="0"/>
              <a:t/>
            </a:r>
            <a:br>
              <a:rPr lang="zh-CN" altLang="zh-CN" sz="4000" dirty="0" smtClean="0"/>
            </a:br>
            <a:r>
              <a:rPr lang="en-US" altLang="zh-CN" sz="4000" dirty="0" smtClean="0"/>
              <a:t>A</a:t>
            </a:r>
            <a:r>
              <a:rPr lang="zh-CN" altLang="zh-CN" sz="4000" dirty="0" smtClean="0"/>
              <a:t>协调了联邦政府和州政府间的权力分配</a:t>
            </a:r>
            <a:br>
              <a:rPr lang="zh-CN" altLang="zh-CN" sz="4000" dirty="0" smtClean="0"/>
            </a:br>
            <a:r>
              <a:rPr lang="en-US" altLang="zh-CN" sz="4000" dirty="0" smtClean="0"/>
              <a:t>B</a:t>
            </a:r>
            <a:r>
              <a:rPr lang="zh-CN" altLang="zh-CN" sz="4000" dirty="0" smtClean="0"/>
              <a:t>构建了三权分立的中央政府</a:t>
            </a:r>
            <a:br>
              <a:rPr lang="zh-CN" altLang="zh-CN" sz="4000" dirty="0" smtClean="0"/>
            </a:br>
            <a:r>
              <a:rPr lang="en-US" altLang="zh-CN" sz="4000" dirty="0" smtClean="0"/>
              <a:t>C</a:t>
            </a:r>
            <a:r>
              <a:rPr lang="zh-CN" altLang="zh-CN" sz="4000" dirty="0" smtClean="0"/>
              <a:t>调和了大州与小州关于国会席位的矛盾</a:t>
            </a:r>
            <a:br>
              <a:rPr lang="zh-CN" altLang="zh-CN" sz="4000" dirty="0" smtClean="0"/>
            </a:br>
            <a:r>
              <a:rPr lang="en-US" altLang="zh-CN" sz="4000" dirty="0" smtClean="0"/>
              <a:t>D</a:t>
            </a:r>
            <a:r>
              <a:rPr lang="zh-CN" altLang="zh-CN" sz="4000" dirty="0" smtClean="0"/>
              <a:t>达成了南方黑奴计算人口总数的方案</a:t>
            </a:r>
            <a:r>
              <a:rPr lang="zh-CN" altLang="zh-CN" dirty="0" smtClean="0"/>
              <a:t/>
            </a:r>
            <a:br>
              <a:rPr lang="zh-CN" altLang="zh-CN" dirty="0" smtClean="0"/>
            </a:b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57200" y="274638"/>
            <a:ext cx="8229600" cy="5314602"/>
          </a:xfrm>
        </p:spPr>
        <p:txBody>
          <a:bodyPr>
            <a:normAutofit/>
          </a:bodyPr>
          <a:lstStyle/>
          <a:p>
            <a:pPr algn="l"/>
            <a:r>
              <a:rPr lang="zh-CN" altLang="en-US" dirty="0" smtClean="0"/>
              <a:t>        追求自由平等和幸福的美国精英们在独立战争胜利后进行了怎样的新国家制度建设的尝试呢？对美国的发展产生了哪些深远影响呢？</a:t>
            </a: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学习目标</a:t>
            </a:r>
            <a:endParaRPr lang="zh-CN" altLang="en-US" dirty="0"/>
          </a:p>
        </p:txBody>
      </p:sp>
      <p:sp>
        <p:nvSpPr>
          <p:cNvPr id="4" name="内容占位符 3"/>
          <p:cNvSpPr>
            <a:spLocks noGrp="1"/>
          </p:cNvSpPr>
          <p:nvPr>
            <p:ph idx="1"/>
          </p:nvPr>
        </p:nvSpPr>
        <p:spPr/>
        <p:txBody>
          <a:bodyPr/>
          <a:lstStyle/>
          <a:p>
            <a:pPr>
              <a:buNone/>
            </a:pPr>
            <a:r>
              <a:rPr lang="en-US" altLang="zh-CN" dirty="0" smtClean="0"/>
              <a:t>1</a:t>
            </a:r>
            <a:r>
              <a:rPr lang="zh-CN" altLang="en-US" dirty="0" smtClean="0"/>
              <a:t>、联邦制共和政体确立的背景</a:t>
            </a:r>
          </a:p>
          <a:p>
            <a:pPr>
              <a:buNone/>
            </a:pPr>
            <a:r>
              <a:rPr lang="en-US" altLang="zh-CN" dirty="0" smtClean="0"/>
              <a:t>2</a:t>
            </a:r>
            <a:r>
              <a:rPr lang="zh-CN" altLang="en-US" dirty="0" smtClean="0"/>
              <a:t>、美国式民主的主要内容</a:t>
            </a:r>
            <a:r>
              <a:rPr lang="en-US" altLang="zh-CN" dirty="0" smtClean="0"/>
              <a:t>——</a:t>
            </a:r>
            <a:r>
              <a:rPr lang="zh-CN" altLang="en-US" dirty="0" smtClean="0"/>
              <a:t>重点</a:t>
            </a:r>
            <a:endParaRPr lang="en-US" altLang="zh-CN" dirty="0" smtClean="0"/>
          </a:p>
          <a:p>
            <a:pPr>
              <a:buNone/>
            </a:pPr>
            <a:r>
              <a:rPr lang="en-US" altLang="zh-CN" dirty="0" smtClean="0"/>
              <a:t>3</a:t>
            </a:r>
            <a:r>
              <a:rPr lang="zh-CN" altLang="en-US" dirty="0" smtClean="0"/>
              <a:t>、根据所学归纳本课主旨</a:t>
            </a:r>
            <a:r>
              <a:rPr lang="en-US" altLang="zh-CN" dirty="0" smtClean="0"/>
              <a:t>——</a:t>
            </a:r>
            <a:r>
              <a:rPr lang="zh-CN" altLang="en-US" dirty="0" smtClean="0"/>
              <a:t>当年的“美国梦”（难点）</a:t>
            </a: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尝试一：邦联制</a:t>
            </a:r>
            <a:endParaRPr lang="zh-CN" altLang="en-US" dirty="0"/>
          </a:p>
        </p:txBody>
      </p:sp>
      <p:sp>
        <p:nvSpPr>
          <p:cNvPr id="3" name="内容占位符 2"/>
          <p:cNvSpPr>
            <a:spLocks noGrp="1"/>
          </p:cNvSpPr>
          <p:nvPr>
            <p:ph idx="1"/>
          </p:nvPr>
        </p:nvSpPr>
        <p:spPr>
          <a:xfrm>
            <a:off x="457200" y="1412776"/>
            <a:ext cx="8229600" cy="4713387"/>
          </a:xfrm>
        </p:spPr>
        <p:txBody>
          <a:bodyPr>
            <a:normAutofit fontScale="92500"/>
          </a:bodyPr>
          <a:lstStyle/>
          <a:p>
            <a:pPr>
              <a:buNone/>
            </a:pPr>
            <a:r>
              <a:rPr lang="zh-CN" altLang="en-US" dirty="0" smtClean="0"/>
              <a:t>阅读课文</a:t>
            </a:r>
            <a:r>
              <a:rPr lang="en-US" altLang="zh-CN" dirty="0" smtClean="0"/>
              <a:t>40</a:t>
            </a:r>
            <a:r>
              <a:rPr lang="zh-CN" altLang="en-US" dirty="0" smtClean="0"/>
              <a:t>页“邦联与联邦”：并思考：</a:t>
            </a:r>
            <a:endParaRPr lang="en-US" altLang="zh-CN" dirty="0" smtClean="0"/>
          </a:p>
          <a:p>
            <a:pPr>
              <a:buNone/>
            </a:pPr>
            <a:r>
              <a:rPr lang="en-US" altLang="zh-CN" dirty="0" smtClean="0"/>
              <a:t>1</a:t>
            </a:r>
            <a:r>
              <a:rPr lang="zh-CN" altLang="en-US" dirty="0" smtClean="0"/>
              <a:t>、邦联与联邦的区别</a:t>
            </a:r>
            <a:r>
              <a:rPr lang="en-US" altLang="zh-CN" dirty="0" smtClean="0"/>
              <a:t>——</a:t>
            </a:r>
            <a:r>
              <a:rPr lang="zh-CN" altLang="en-US" dirty="0" smtClean="0"/>
              <a:t>主权分配不同</a:t>
            </a:r>
            <a:endParaRPr lang="en-US" altLang="zh-CN" dirty="0" smtClean="0"/>
          </a:p>
          <a:p>
            <a:pPr>
              <a:buNone/>
            </a:pPr>
            <a:r>
              <a:rPr lang="zh-CN" altLang="en-US" dirty="0" smtClean="0"/>
              <a:t>             邦联是独立国家的联合体，主权分散在各成员国，邦联中央相对无权（头脑听从四肢）；联邦是一个统一的国家，联邦中央拥有高于各成员的国家主权。</a:t>
            </a:r>
            <a:endParaRPr lang="en-US" altLang="zh-CN" dirty="0" smtClean="0"/>
          </a:p>
          <a:p>
            <a:pPr>
              <a:buNone/>
            </a:pPr>
            <a:r>
              <a:rPr lang="en-US" altLang="zh-CN" dirty="0" smtClean="0"/>
              <a:t>2</a:t>
            </a:r>
            <a:r>
              <a:rPr lang="zh-CN" altLang="en-US" dirty="0" smtClean="0"/>
              <a:t>、结合“独立战争背景、费城自由钟图片、</a:t>
            </a:r>
            <a:r>
              <a:rPr lang="en-US" altLang="zh-CN" dirty="0" smtClean="0"/>
              <a:t>《</a:t>
            </a:r>
            <a:r>
              <a:rPr lang="zh-CN" altLang="en-US" dirty="0" smtClean="0"/>
              <a:t>独立宣言</a:t>
            </a:r>
            <a:r>
              <a:rPr lang="en-US" altLang="zh-CN" dirty="0" smtClean="0"/>
              <a:t>》</a:t>
            </a:r>
            <a:r>
              <a:rPr lang="zh-CN" altLang="en-US" dirty="0" smtClean="0"/>
              <a:t>节选思考” 当初为何选择邦联制？独立战争前治理者、被治理者各是谁？</a:t>
            </a:r>
          </a:p>
          <a:p>
            <a:pPr>
              <a:buNone/>
            </a:pPr>
            <a:endParaRPr lang="en-US" altLang="zh-CN"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792288" y="4869160"/>
            <a:ext cx="5486400" cy="1224136"/>
          </a:xfrm>
        </p:spPr>
        <p:txBody>
          <a:bodyPr>
            <a:noAutofit/>
          </a:bodyPr>
          <a:lstStyle/>
          <a:p>
            <a:r>
              <a:rPr lang="zh-CN" altLang="en-US" sz="4000" dirty="0" smtClean="0"/>
              <a:t>从美国的国旗能看出邦联制的成因吗？</a:t>
            </a:r>
            <a:endParaRPr lang="zh-CN" altLang="en-US" sz="4000" dirty="0"/>
          </a:p>
        </p:txBody>
      </p:sp>
      <p:pic>
        <p:nvPicPr>
          <p:cNvPr id="7" name="Picture 2" descr="J:\sunwei\岳麓版\索材必修I\第三单元  近代西方资本主义政体的建立\第10课  北美大陆上的新体制\01联邦宪法的制定\1777年6月14日正式使用的美国国旗.jpg"/>
          <p:cNvPicPr>
            <a:picLocks noGrp="1" noChangeAspect="1" noChangeArrowheads="1"/>
          </p:cNvPicPr>
          <p:nvPr>
            <p:ph type="pic" idx="1"/>
          </p:nvPr>
        </p:nvPicPr>
        <p:blipFill>
          <a:blip r:embed="rId2" cstate="print"/>
          <a:srcRect l="5000" r="5000"/>
          <a:stretch>
            <a:fillRect/>
          </a:stretch>
        </p:blipFill>
        <p:spPr bwMode="auto">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答案提示</a:t>
            </a:r>
            <a:endParaRPr lang="zh-CN" altLang="en-US" dirty="0"/>
          </a:p>
        </p:txBody>
      </p:sp>
      <p:sp>
        <p:nvSpPr>
          <p:cNvPr id="3" name="内容占位符 2"/>
          <p:cNvSpPr>
            <a:spLocks noGrp="1"/>
          </p:cNvSpPr>
          <p:nvPr>
            <p:ph idx="1"/>
          </p:nvPr>
        </p:nvSpPr>
        <p:spPr>
          <a:xfrm>
            <a:off x="457200" y="1196752"/>
            <a:ext cx="8229600" cy="5256584"/>
          </a:xfrm>
        </p:spPr>
        <p:txBody>
          <a:bodyPr>
            <a:normAutofit/>
          </a:bodyPr>
          <a:lstStyle/>
          <a:p>
            <a:pPr>
              <a:buNone/>
            </a:pPr>
            <a:r>
              <a:rPr lang="en-US" altLang="zh-CN" dirty="0" smtClean="0"/>
              <a:t>1</a:t>
            </a:r>
            <a:r>
              <a:rPr lang="zh-CN" altLang="en-US" dirty="0" smtClean="0"/>
              <a:t>、深受新思想影响：</a:t>
            </a:r>
            <a:endParaRPr lang="en-US" altLang="zh-CN" dirty="0" smtClean="0"/>
          </a:p>
          <a:p>
            <a:pPr>
              <a:buNone/>
            </a:pPr>
            <a:r>
              <a:rPr lang="zh-CN" altLang="en-US" dirty="0" smtClean="0"/>
              <a:t>        启蒙思想</a:t>
            </a:r>
            <a:endParaRPr lang="en-US" altLang="zh-CN" dirty="0" smtClean="0"/>
          </a:p>
          <a:p>
            <a:pPr>
              <a:buNone/>
            </a:pPr>
            <a:r>
              <a:rPr lang="en-US" altLang="zh-CN" dirty="0" smtClean="0"/>
              <a:t>2</a:t>
            </a:r>
            <a:r>
              <a:rPr lang="zh-CN" altLang="en-US" dirty="0" smtClean="0"/>
              <a:t>、新国家的新主人观念影响：</a:t>
            </a:r>
            <a:endParaRPr lang="en-US" altLang="zh-CN" dirty="0" smtClean="0"/>
          </a:p>
          <a:p>
            <a:pPr>
              <a:buNone/>
            </a:pPr>
            <a:r>
              <a:rPr lang="zh-CN" altLang="en-US" dirty="0" smtClean="0"/>
              <a:t>        痛恨英国殖民压迫，追求独立、自由、平等。</a:t>
            </a:r>
            <a:endParaRPr lang="en-US" altLang="zh-CN" dirty="0" smtClean="0"/>
          </a:p>
          <a:p>
            <a:pPr>
              <a:buNone/>
            </a:pPr>
            <a:r>
              <a:rPr lang="en-US" altLang="zh-CN" dirty="0" smtClean="0"/>
              <a:t>3</a:t>
            </a:r>
            <a:r>
              <a:rPr lang="zh-CN" altLang="en-US" dirty="0" smtClean="0"/>
              <a:t>、独立方式影响：</a:t>
            </a:r>
            <a:endParaRPr lang="en-US" altLang="zh-CN" dirty="0" smtClean="0"/>
          </a:p>
          <a:p>
            <a:pPr>
              <a:buNone/>
            </a:pPr>
            <a:r>
              <a:rPr lang="zh-CN" altLang="en-US" dirty="0" smtClean="0"/>
              <a:t>           十三块殖民地协商基础上联合推翻了英国殖民统治。</a:t>
            </a:r>
            <a:endParaRPr lang="zh-CN" altLang="en-US" dirty="0"/>
          </a:p>
        </p:txBody>
      </p:sp>
      <p:sp>
        <p:nvSpPr>
          <p:cNvPr id="5" name="矩形 4"/>
          <p:cNvSpPr/>
          <p:nvPr/>
        </p:nvSpPr>
        <p:spPr>
          <a:xfrm rot="10800000" flipV="1">
            <a:off x="2627784" y="5805264"/>
            <a:ext cx="4608512" cy="769441"/>
          </a:xfrm>
          <a:prstGeom prst="rect">
            <a:avLst/>
          </a:prstGeom>
        </p:spPr>
        <p:txBody>
          <a:bodyPr wrap="square">
            <a:spAutoFit/>
          </a:bodyPr>
          <a:lstStyle/>
          <a:p>
            <a:r>
              <a:rPr lang="zh-CN" altLang="en-US" sz="4400" dirty="0" smtClean="0"/>
              <a:t>邦联制成功了吗？</a:t>
            </a:r>
            <a:endParaRPr lang="zh-CN" alt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王笑\人教历史必修一\3-25.tif"/>
          <p:cNvPicPr>
            <a:picLocks noGrp="1" noChangeAspect="1" noChangeArrowheads="1"/>
          </p:cNvPicPr>
          <p:nvPr>
            <p:ph type="pic" idx="1"/>
          </p:nvPr>
        </p:nvPicPr>
        <p:blipFill>
          <a:blip r:embed="rId2" r:link="rId3" cstate="print"/>
          <a:srcRect l="16809" r="16809"/>
          <a:stretch>
            <a:fillRect/>
          </a:stretch>
        </p:blipFill>
        <p:spPr bwMode="auto">
          <a:xfrm>
            <a:off x="0" y="908720"/>
            <a:ext cx="9144000" cy="496855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邦联制下的新问题</a:t>
            </a:r>
            <a:endParaRPr lang="zh-CN" altLang="en-US" dirty="0"/>
          </a:p>
        </p:txBody>
      </p:sp>
      <p:sp>
        <p:nvSpPr>
          <p:cNvPr id="3" name="内容占位符 2"/>
          <p:cNvSpPr>
            <a:spLocks noGrp="1"/>
          </p:cNvSpPr>
          <p:nvPr>
            <p:ph idx="1"/>
          </p:nvPr>
        </p:nvSpPr>
        <p:spPr/>
        <p:txBody>
          <a:bodyPr/>
          <a:lstStyle/>
          <a:p>
            <a:pPr>
              <a:buNone/>
            </a:pPr>
            <a:r>
              <a:rPr lang="en-US" altLang="zh-CN" dirty="0" smtClean="0"/>
              <a:t>1</a:t>
            </a:r>
            <a:r>
              <a:rPr lang="zh-CN" altLang="en-US" dirty="0" smtClean="0"/>
              <a:t>、邦联制的弊端：</a:t>
            </a:r>
            <a:endParaRPr lang="en-US" altLang="zh-CN" dirty="0" smtClean="0"/>
          </a:p>
          <a:p>
            <a:pPr>
              <a:buNone/>
            </a:pPr>
            <a:r>
              <a:rPr lang="en-US" altLang="zh-CN" dirty="0" smtClean="0"/>
              <a:t>     </a:t>
            </a:r>
            <a:r>
              <a:rPr lang="zh-CN" altLang="en-US" dirty="0" smtClean="0"/>
              <a:t>（</a:t>
            </a:r>
            <a:r>
              <a:rPr lang="en-US" altLang="zh-CN" dirty="0" smtClean="0"/>
              <a:t>1</a:t>
            </a:r>
            <a:r>
              <a:rPr lang="zh-CN" altLang="en-US" dirty="0" smtClean="0"/>
              <a:t>）表现：经济、外交、政治</a:t>
            </a:r>
            <a:endParaRPr lang="en-US" altLang="zh-CN" dirty="0" smtClean="0"/>
          </a:p>
          <a:p>
            <a:pPr>
              <a:buNone/>
            </a:pPr>
            <a:r>
              <a:rPr lang="en-US" altLang="zh-CN" dirty="0" smtClean="0"/>
              <a:t>      </a:t>
            </a:r>
            <a:r>
              <a:rPr lang="zh-CN" altLang="en-US" dirty="0" smtClean="0"/>
              <a:t>（</a:t>
            </a:r>
            <a:r>
              <a:rPr lang="en-US" altLang="zh-CN" dirty="0" smtClean="0"/>
              <a:t>2</a:t>
            </a:r>
            <a:r>
              <a:rPr lang="zh-CN" altLang="en-US" dirty="0" smtClean="0"/>
              <a:t>）危害：威胁独立战争成果，制约经济发展</a:t>
            </a:r>
            <a:endParaRPr lang="en-US" altLang="zh-CN" dirty="0" smtClean="0"/>
          </a:p>
          <a:p>
            <a:pPr>
              <a:buNone/>
            </a:pPr>
            <a:r>
              <a:rPr lang="en-US" altLang="zh-CN" dirty="0" smtClean="0"/>
              <a:t>2</a:t>
            </a:r>
            <a:r>
              <a:rPr lang="zh-CN" altLang="en-US" dirty="0" smtClean="0"/>
              <a:t>、纠结：能否打破“共和制</a:t>
            </a:r>
            <a:r>
              <a:rPr lang="en-US" altLang="zh-CN" dirty="0" smtClean="0"/>
              <a:t>——</a:t>
            </a:r>
            <a:r>
              <a:rPr lang="zh-CN" altLang="en-US" dirty="0" smtClean="0"/>
              <a:t>地域扩大</a:t>
            </a:r>
            <a:r>
              <a:rPr lang="en-US" altLang="zh-CN" dirty="0" smtClean="0"/>
              <a:t>——</a:t>
            </a:r>
            <a:r>
              <a:rPr lang="zh-CN" altLang="en-US" dirty="0" smtClean="0"/>
              <a:t>帝制”的循环律？</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2237</Words>
  <Application>Microsoft Office PowerPoint</Application>
  <PresentationFormat>全屏显示(4:3)</PresentationFormat>
  <Paragraphs>117</Paragraphs>
  <Slides>29</Slides>
  <Notes>0</Notes>
  <HiddenSlides>0</HiddenSlides>
  <MMClips>0</MMClips>
  <ScaleCrop>false</ScaleCrop>
  <HeadingPairs>
    <vt:vector size="4" baseType="variant">
      <vt:variant>
        <vt:lpstr>主题</vt:lpstr>
      </vt:variant>
      <vt:variant>
        <vt:i4>1</vt:i4>
      </vt:variant>
      <vt:variant>
        <vt:lpstr>幻灯片标题</vt:lpstr>
      </vt:variant>
      <vt:variant>
        <vt:i4>29</vt:i4>
      </vt:variant>
    </vt:vector>
  </HeadingPairs>
  <TitlesOfParts>
    <vt:vector size="30" baseType="lpstr">
      <vt:lpstr>Office 主题</vt:lpstr>
      <vt:lpstr>幻灯片 1</vt:lpstr>
      <vt:lpstr>《独立宣言》节选</vt:lpstr>
      <vt:lpstr>        追求自由平等和幸福的美国精英们在独立战争胜利后进行了怎样的新国家制度建设的尝试呢？对美国的发展产生了哪些深远影响呢？</vt:lpstr>
      <vt:lpstr>学习目标</vt:lpstr>
      <vt:lpstr>尝试一：邦联制</vt:lpstr>
      <vt:lpstr>从美国的国旗能看出邦联制的成因吗？</vt:lpstr>
      <vt:lpstr>答案提示</vt:lpstr>
      <vt:lpstr>幻灯片 8</vt:lpstr>
      <vt:lpstr>邦联制下的新问题</vt:lpstr>
      <vt:lpstr>尝试二：联邦制</vt:lpstr>
      <vt:lpstr>幻灯片 11</vt:lpstr>
      <vt:lpstr>联邦中央三权分立示意图</vt:lpstr>
      <vt:lpstr>         据内容思考1787年宪法体现了哪三个原则？有何体现？</vt:lpstr>
      <vt:lpstr>        1787年宪法解决了哪三对矛盾？有何体现？</vt:lpstr>
      <vt:lpstr>怎么评价美国1787年宪法？</vt:lpstr>
      <vt:lpstr>维护联邦统一的斗争</vt:lpstr>
      <vt:lpstr>美国南北战争的首要目标是什么？</vt:lpstr>
      <vt:lpstr>        两      党      制</vt:lpstr>
      <vt:lpstr>        两党制——美国民主共和制的重要内容</vt:lpstr>
      <vt:lpstr>         结合本课内容，你是如何理解分权制衡的？</vt:lpstr>
      <vt:lpstr>据本课内容思考美国梦是什么呢？</vt:lpstr>
      <vt:lpstr>板书设计</vt:lpstr>
      <vt:lpstr>幻灯片 23</vt:lpstr>
      <vt:lpstr>制宪会议期间，富兰克林说:“我对会议的结果有时充满希望，有时忧心忡忡，分不清主席身后的红日是日出还是日落？”宪法定稿后，他高兴地说“这是一轮喷薄东升的旭日”，使用课本知识解释为什么是旭日东升？ 你的解释： </vt:lpstr>
      <vt:lpstr>幻灯片 25</vt:lpstr>
      <vt:lpstr>2． [2014·天津卷] 法国政治思想家托克维尔在《论美国的民主》中说：“美国的联邦宪法，好像能工巧匠创造的一件只能使发明人成名发财，而落到他人之手就变成一无用处的美丽艺术品。”这句话着重强调美国联邦宪法(　) A．创造了新的宪法体制  B．不具有普适性 C．促进了资本主义发展 D．具有借鉴意义 </vt:lpstr>
      <vt:lpstr>3． [2014·北京卷] 第一次世界大战结束之际，意大利企业家阿格涅利提出，欧洲要想和平、强大，就必须借鉴美国的成功经验和失败教训，超越邦联阶段，建立联邦制的“欧洲合众国”。能够佐证上述观点的美国历史事实是(　　) ①邦联政治结构松散，无力平息社会动荡　②联邦剥夺了各州的自主权，稳定了统治秩序　③邦联没有统一的关税，严重阻碍了经济发展　④联邦统一发行货币，促进了经济的有序发展 A．①②③  B．①②④  C．②③④  D．①③④ </vt:lpstr>
      <vt:lpstr>4．B1[2014·新课标全国卷Ⅰ] 根据美国1787年宪法，众议员名额按照各州人口比例分配，各州人口数“按自由人总数加上所有其他人口的五分之三予以确定”。这一规定违背了《独立宣言》中提倡的(　　) A．主权在民原则  B．天赋人权原则 C．各州自治原则  D．各州平等原则 </vt:lpstr>
      <vt:lpstr>5. [2014·宁波期末测试] 麦迪逊认为美国1787年宪法“从严格意义上讲既不是国家宪法，也不是联邦宪法，而是二者的结合”。这种认识主要基于该宪法(　　) A协调了联邦政府和州政府间的权力分配 B构建了三权分立的中央政府 C调和了大州与小州关于国会席位的矛盾 D达成了南方黑奴计算人口总数的方案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Administrator</cp:lastModifiedBy>
  <cp:revision>56</cp:revision>
  <dcterms:created xsi:type="dcterms:W3CDTF">2018-10-11T08:24:34Z</dcterms:created>
  <dcterms:modified xsi:type="dcterms:W3CDTF">2018-11-26T00:15:22Z</dcterms:modified>
</cp:coreProperties>
</file>